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ctiveX/activeX1.xml" ContentType="application/vnd.ms-office.activeX+xml"/>
  <Override PartName="/ppt/tags/tag1.xml" ContentType="application/vnd.openxmlformats-officedocument.presentationml.tags+xml"/>
  <Override PartName="/ppt/activeX/activeX2.xml" ContentType="application/vnd.ms-office.activeX+xml"/>
  <Override PartName="/ppt/tags/tag2.xml" ContentType="application/vnd.openxmlformats-officedocument.presentationml.tags+xml"/>
  <Override PartName="/ppt/activeX/activeX3.xml" ContentType="application/vnd.ms-office.activeX+xml"/>
  <Override PartName="/ppt/tags/tag3.xml" ContentType="application/vnd.openxmlformats-officedocument.presentationml.tags+xml"/>
  <Override PartName="/ppt/activeX/activeX4.xml" ContentType="application/vnd.ms-office.activeX+xml"/>
  <Override PartName="/ppt/tags/tag4.xml" ContentType="application/vnd.openxmlformats-officedocument.presentationml.tags+xml"/>
  <Override PartName="/ppt/activeX/activeX5.xml" ContentType="application/vnd.ms-office.activeX+xml"/>
  <Override PartName="/ppt/tags/tag5.xml" ContentType="application/vnd.openxmlformats-officedocument.presentationml.tags+xml"/>
  <Override PartName="/ppt/activeX/activeX6.xml" ContentType="application/vnd.ms-office.activeX+xml"/>
  <Override PartName="/ppt/tags/tag6.xml" ContentType="application/vnd.openxmlformats-officedocument.presentationml.tags+xml"/>
  <Override PartName="/ppt/activeX/activeX7.xml" ContentType="application/vnd.ms-office.activeX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3"/>
  </p:notesMasterIdLst>
  <p:handoutMasterIdLst>
    <p:handoutMasterId r:id="rId44"/>
  </p:handoutMasterIdLst>
  <p:sldIdLst>
    <p:sldId id="256" r:id="rId2"/>
    <p:sldId id="370" r:id="rId3"/>
    <p:sldId id="339" r:id="rId4"/>
    <p:sldId id="358" r:id="rId5"/>
    <p:sldId id="359" r:id="rId6"/>
    <p:sldId id="261" r:id="rId7"/>
    <p:sldId id="345" r:id="rId8"/>
    <p:sldId id="368" r:id="rId9"/>
    <p:sldId id="367" r:id="rId10"/>
    <p:sldId id="341" r:id="rId11"/>
    <p:sldId id="342" r:id="rId12"/>
    <p:sldId id="350" r:id="rId13"/>
    <p:sldId id="360" r:id="rId14"/>
    <p:sldId id="355" r:id="rId15"/>
    <p:sldId id="356" r:id="rId16"/>
    <p:sldId id="357" r:id="rId17"/>
    <p:sldId id="361" r:id="rId18"/>
    <p:sldId id="362" r:id="rId19"/>
    <p:sldId id="301" r:id="rId20"/>
    <p:sldId id="322" r:id="rId21"/>
    <p:sldId id="323" r:id="rId22"/>
    <p:sldId id="324" r:id="rId23"/>
    <p:sldId id="304" r:id="rId24"/>
    <p:sldId id="336" r:id="rId25"/>
    <p:sldId id="306" r:id="rId26"/>
    <p:sldId id="337" r:id="rId27"/>
    <p:sldId id="308" r:id="rId28"/>
    <p:sldId id="309" r:id="rId29"/>
    <p:sldId id="327" r:id="rId30"/>
    <p:sldId id="311" r:id="rId31"/>
    <p:sldId id="330" r:id="rId32"/>
    <p:sldId id="312" r:id="rId33"/>
    <p:sldId id="338" r:id="rId34"/>
    <p:sldId id="329" r:id="rId35"/>
    <p:sldId id="331" r:id="rId36"/>
    <p:sldId id="315" r:id="rId37"/>
    <p:sldId id="364" r:id="rId38"/>
    <p:sldId id="365" r:id="rId39"/>
    <p:sldId id="332" r:id="rId40"/>
    <p:sldId id="317" r:id="rId41"/>
    <p:sldId id="299" r:id="rId42"/>
  </p:sldIdLst>
  <p:sldSz cx="9144000" cy="6858000" type="screen4x3"/>
  <p:notesSz cx="9866313" cy="67357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22">
          <p15:clr>
            <a:srgbClr val="A4A3A4"/>
          </p15:clr>
        </p15:guide>
        <p15:guide id="2" pos="31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1" autoAdjust="0"/>
    <p:restoredTop sz="95794" autoAdjust="0"/>
  </p:normalViewPr>
  <p:slideViewPr>
    <p:cSldViewPr>
      <p:cViewPr varScale="1">
        <p:scale>
          <a:sx n="102" d="100"/>
          <a:sy n="102" d="100"/>
        </p:scale>
        <p:origin x="28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3" d="100"/>
          <a:sy n="113" d="100"/>
        </p:scale>
        <p:origin x="-300" y="-102"/>
      </p:cViewPr>
      <p:guideLst>
        <p:guide orient="horz" pos="2122"/>
        <p:guide pos="31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Casting Cost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HALF MOUNT CAM</c:v>
                </c:pt>
                <c:pt idx="1">
                  <c:v>SWING CAM</c:v>
                </c:pt>
                <c:pt idx="2">
                  <c:v>DOUBLE CAM</c:v>
                </c:pt>
                <c:pt idx="3">
                  <c:v>LARGE CAM</c:v>
                </c:pt>
                <c:pt idx="4">
                  <c:v>ROTARY CAM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1.3</c:v>
                </c:pt>
                <c:pt idx="3">
                  <c:v>1.5</c:v>
                </c:pt>
                <c:pt idx="4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1F-41DE-BA98-F839722EA45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Components Cost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HALF MOUNT CAM</c:v>
                </c:pt>
                <c:pt idx="1">
                  <c:v>SWING CAM</c:v>
                </c:pt>
                <c:pt idx="2">
                  <c:v>DOUBLE CAM</c:v>
                </c:pt>
                <c:pt idx="3">
                  <c:v>LARGE CAM</c:v>
                </c:pt>
                <c:pt idx="4">
                  <c:v>ROTARY CAM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0.7</c:v>
                </c:pt>
                <c:pt idx="1">
                  <c:v>1</c:v>
                </c:pt>
                <c:pt idx="2">
                  <c:v>0.75</c:v>
                </c:pt>
                <c:pt idx="3">
                  <c:v>0.9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1F-41DE-BA98-F839722EA45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Assembly Adjustment Cost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HALF MOUNT CAM</c:v>
                </c:pt>
                <c:pt idx="1">
                  <c:v>SWING CAM</c:v>
                </c:pt>
                <c:pt idx="2">
                  <c:v>DOUBLE CAM</c:v>
                </c:pt>
                <c:pt idx="3">
                  <c:v>LARGE CAM</c:v>
                </c:pt>
                <c:pt idx="4">
                  <c:v>ROTARY CAM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0.6</c:v>
                </c:pt>
                <c:pt idx="1">
                  <c:v>1</c:v>
                </c:pt>
                <c:pt idx="2">
                  <c:v>1.5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1F-41DE-BA98-F839722EA45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Machining Cost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HALF MOUNT CAM</c:v>
                </c:pt>
                <c:pt idx="1">
                  <c:v>SWING CAM</c:v>
                </c:pt>
                <c:pt idx="2">
                  <c:v>DOUBLE CAM</c:v>
                </c:pt>
                <c:pt idx="3">
                  <c:v>LARGE CAM</c:v>
                </c:pt>
                <c:pt idx="4">
                  <c:v>ROTARY CAM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0.5</c:v>
                </c:pt>
                <c:pt idx="1">
                  <c:v>1</c:v>
                </c:pt>
                <c:pt idx="2">
                  <c:v>1.2</c:v>
                </c:pt>
                <c:pt idx="3">
                  <c:v>1.7</c:v>
                </c:pt>
                <c:pt idx="4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91F-41DE-BA98-F839722EA45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01286960"/>
        <c:axId val="301299840"/>
      </c:barChart>
      <c:catAx>
        <c:axId val="301286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01299840"/>
        <c:crosses val="autoZero"/>
        <c:auto val="1"/>
        <c:lblAlgn val="ctr"/>
        <c:lblOffset val="100"/>
        <c:noMultiLvlLbl val="0"/>
      </c:catAx>
      <c:valAx>
        <c:axId val="30129984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1286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0.79798</cdr:x>
      <cdr:y>1</cdr:y>
    </cdr:from>
    <cdr:to>
      <cdr:x>0.91172</cdr:x>
      <cdr:y>1</cdr:y>
    </cdr:to>
    <cdr:cxnSp macro="">
      <cdr:nvCxnSpPr>
        <cdr:cNvPr id="2" name="直線コネクタ 1">
          <a:extLst xmlns:a="http://schemas.openxmlformats.org/drawingml/2006/main">
            <a:ext uri="{FF2B5EF4-FFF2-40B4-BE49-F238E27FC236}">
              <a16:creationId xmlns:a16="http://schemas.microsoft.com/office/drawing/2014/main" id="{C01F5B8C-A7B9-4950-91F8-7536D4053DB3}"/>
            </a:ext>
          </a:extLst>
        </cdr:cNvPr>
        <cdr:cNvCxnSpPr/>
      </cdr:nvCxnSpPr>
      <cdr:spPr>
        <a:xfrm xmlns:a="http://schemas.openxmlformats.org/drawingml/2006/main">
          <a:off x="6567016" y="4775944"/>
          <a:ext cx="936104" cy="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0.5345</cdr:x>
      <cdr:y>0.1336</cdr:y>
    </cdr:from>
    <cdr:to>
      <cdr:x>0.64875</cdr:x>
      <cdr:y>0.36767</cdr:y>
    </cdr:to>
    <cdr:cxnSp macro="">
      <cdr:nvCxnSpPr>
        <cdr:cNvPr id="3" name="直線コネクタ 2">
          <a:extLst xmlns:a="http://schemas.openxmlformats.org/drawingml/2006/main">
            <a:ext uri="{FF2B5EF4-FFF2-40B4-BE49-F238E27FC236}">
              <a16:creationId xmlns:a16="http://schemas.microsoft.com/office/drawing/2014/main" id="{0CD00F8B-1A8E-4C2F-B42E-F4CEF1F7E86F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4398733" y="604664"/>
          <a:ext cx="940203" cy="1059405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0.53669</cdr:x>
      <cdr:y>0.30065</cdr:y>
    </cdr:from>
    <cdr:to>
      <cdr:x>0.64875</cdr:x>
      <cdr:y>0.48471</cdr:y>
    </cdr:to>
    <cdr:cxnSp macro="">
      <cdr:nvCxnSpPr>
        <cdr:cNvPr id="5" name="直線コネクタ 4">
          <a:extLst xmlns:a="http://schemas.openxmlformats.org/drawingml/2006/main">
            <a:ext uri="{FF2B5EF4-FFF2-40B4-BE49-F238E27FC236}">
              <a16:creationId xmlns:a16="http://schemas.microsoft.com/office/drawing/2014/main" id="{BE85E737-C04A-48D4-9A55-DB10F4B44F0E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4416735" y="1360748"/>
          <a:ext cx="922201" cy="833024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0.53888</cdr:x>
      <cdr:y>0.59988</cdr:y>
    </cdr:from>
    <cdr:to>
      <cdr:x>0.6575</cdr:x>
      <cdr:y>0.63476</cdr:y>
    </cdr:to>
    <cdr:cxnSp macro="">
      <cdr:nvCxnSpPr>
        <cdr:cNvPr id="7" name="直線コネクタ 6">
          <a:extLst xmlns:a="http://schemas.openxmlformats.org/drawingml/2006/main">
            <a:ext uri="{FF2B5EF4-FFF2-40B4-BE49-F238E27FC236}">
              <a16:creationId xmlns:a16="http://schemas.microsoft.com/office/drawing/2014/main" id="{11BF32C1-E610-46E4-AB0B-0821CEF0226B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4434737" y="2715050"/>
          <a:ext cx="976207" cy="157866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0.535</cdr:x>
      <cdr:y>0.69045</cdr:y>
    </cdr:from>
    <cdr:to>
      <cdr:x>0.6575</cdr:x>
      <cdr:y>0.70789</cdr:y>
    </cdr:to>
    <cdr:cxnSp macro="">
      <cdr:nvCxnSpPr>
        <cdr:cNvPr id="9" name="直線コネクタ 8">
          <a:extLst xmlns:a="http://schemas.openxmlformats.org/drawingml/2006/main">
            <a:ext uri="{FF2B5EF4-FFF2-40B4-BE49-F238E27FC236}">
              <a16:creationId xmlns:a16="http://schemas.microsoft.com/office/drawing/2014/main" id="{A817D4D2-AD14-46F3-B6E8-1625EBAC6869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4402832" y="3124944"/>
          <a:ext cx="1008112" cy="78933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5588628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ED89D-4720-4109-A87C-1AC2688A07D3}" type="datetimeFigureOut">
              <a:rPr kumimoji="1" lang="ja-JP" altLang="en-US" smtClean="0"/>
              <a:pPr/>
              <a:t>2021/7/6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639780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5588628" y="639780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679FC-954B-4640-83DE-A0338309725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06308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588628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BFE11-8D01-421F-98AC-B99609421F95}" type="datetimeFigureOut">
              <a:rPr kumimoji="1" lang="ja-JP" altLang="en-US" smtClean="0"/>
              <a:pPr/>
              <a:t>2021/7/6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04825"/>
            <a:ext cx="3367087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639780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588628" y="639780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C1861-24D2-41FF-812F-F99936868C1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83341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C1861-24D2-41FF-812F-F99936868C18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9543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248025" y="504825"/>
            <a:ext cx="3370263" cy="25273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9BA6F-48C1-4C17-8B6A-265495A79AFF}" type="slidenum">
              <a:rPr lang="ja-JP" altLang="en-US" smtClean="0">
                <a:solidFill>
                  <a:prstClr val="black"/>
                </a:solidFill>
              </a:rPr>
              <a:pPr/>
              <a:t>36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19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C1861-24D2-41FF-812F-F99936868C18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1449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C1861-24D2-41FF-812F-F99936868C18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949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C1861-24D2-41FF-812F-F99936868C18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1311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C1861-24D2-41FF-812F-F99936868C18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043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C1861-24D2-41FF-812F-F99936868C18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492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C1861-24D2-41FF-812F-F99936868C18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3615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C1861-24D2-41FF-812F-F99936868C18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8105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C1861-24D2-41FF-812F-F99936868C18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810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3FA2-0A27-4D07-8A09-4447265DEEC4}" type="datetime1">
              <a:rPr kumimoji="1" lang="ja-JP" altLang="en-US" smtClean="0"/>
              <a:pPr/>
              <a:t>2021/7/6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356B-606C-40F6-A18F-1420ACD09701}" type="slidenum">
              <a:rPr kumimoji="1" lang="ja-JP" altLang="en-US" smtClean="0"/>
              <a:pPr/>
              <a:t>‹#›</a:t>
            </a:fld>
            <a:r>
              <a:rPr kumimoji="1" lang="en-US" altLang="ja-JP" dirty="0"/>
              <a:t>/35</a:t>
            </a:r>
            <a:endParaRPr kumimoji="1" lang="ja-JP" alt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図 8" descr="YB-LOGO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6416" y="332656"/>
            <a:ext cx="758436" cy="61227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2A07-6471-4F20-8265-65DE6704163F}" type="datetime1">
              <a:rPr kumimoji="1" lang="ja-JP" altLang="en-US" smtClean="0"/>
              <a:pPr/>
              <a:t>2021/7/6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356B-606C-40F6-A18F-1420ACD09701}" type="slidenum">
              <a:rPr kumimoji="1" lang="ja-JP" altLang="en-US" smtClean="0"/>
              <a:pPr/>
              <a:t>‹#›</a:t>
            </a:fld>
            <a:r>
              <a:rPr kumimoji="1" lang="en-US" altLang="ja-JP" dirty="0"/>
              <a:t>/35</a:t>
            </a:r>
            <a:endParaRPr kumimoji="1" lang="ja-JP" altLang="en-US" dirty="0"/>
          </a:p>
        </p:txBody>
      </p:sp>
      <p:pic>
        <p:nvPicPr>
          <p:cNvPr id="7" name="図 6" descr="YB-LOGO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6416" y="332656"/>
            <a:ext cx="758436" cy="61227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4BCB-BE7C-4BDC-AE55-8DBE8584F9EE}" type="datetime1">
              <a:rPr kumimoji="1" lang="ja-JP" altLang="en-US" smtClean="0"/>
              <a:pPr/>
              <a:t>2021/7/6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356B-606C-40F6-A18F-1420ACD09701}" type="slidenum">
              <a:rPr kumimoji="1" lang="ja-JP" altLang="en-US" smtClean="0"/>
              <a:pPr/>
              <a:t>‹#›</a:t>
            </a:fld>
            <a:r>
              <a:rPr kumimoji="1" lang="en-US" altLang="ja-JP" dirty="0"/>
              <a:t>/35</a:t>
            </a:r>
            <a:endParaRPr kumimoji="1" lang="ja-JP" altLang="en-US" dirty="0"/>
          </a:p>
        </p:txBody>
      </p:sp>
      <p:pic>
        <p:nvPicPr>
          <p:cNvPr id="7" name="図 6" descr="YB-LOGO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6416" y="332656"/>
            <a:ext cx="758436" cy="61227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83A5B-4DF6-46A9-96AC-3D34A586B077}" type="datetime1">
              <a:rPr kumimoji="1" lang="ja-JP" altLang="en-US" smtClean="0"/>
              <a:pPr/>
              <a:t>2021/7/6</a:t>
            </a:fld>
            <a:endParaRPr kumimoji="1" lang="ja-JP" altLang="en-US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D9356B-606C-40F6-A18F-1420ACD09701}" type="slidenum">
              <a:rPr kumimoji="1" lang="ja-JP" altLang="en-US" smtClean="0"/>
              <a:pPr/>
              <a:t>‹#›</a:t>
            </a:fld>
            <a:r>
              <a:rPr kumimoji="1" lang="en-US" altLang="ja-JP" dirty="0"/>
              <a:t>/35</a:t>
            </a:r>
            <a:endParaRPr kumimoji="1" lang="ja-JP" altLang="en-US" dirty="0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pic>
        <p:nvPicPr>
          <p:cNvPr id="11" name="図 10" descr="YB-LOGO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6416" y="332656"/>
            <a:ext cx="758436" cy="61227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B51A-2939-4737-834B-7E30F43CD12C}" type="datetime1">
              <a:rPr kumimoji="1" lang="ja-JP" altLang="en-US" smtClean="0"/>
              <a:pPr/>
              <a:t>2021/7/6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356B-606C-40F6-A18F-1420ACD09701}" type="slidenum">
              <a:rPr kumimoji="1" lang="ja-JP" altLang="en-US" smtClean="0"/>
              <a:pPr/>
              <a:t>‹#›</a:t>
            </a:fld>
            <a:r>
              <a:rPr kumimoji="1" lang="en-US" altLang="ja-JP" dirty="0"/>
              <a:t>/35</a:t>
            </a:r>
            <a:endParaRPr kumimoji="1" lang="ja-JP" altLang="en-US" dirty="0"/>
          </a:p>
        </p:txBody>
      </p:sp>
      <p:pic>
        <p:nvPicPr>
          <p:cNvPr id="7" name="図 6" descr="YB-LOGO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6416" y="332656"/>
            <a:ext cx="758436" cy="61227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0F6D3-7F8E-4097-B281-EA4E7BD1F9D2}" type="datetime1">
              <a:rPr kumimoji="1" lang="ja-JP" altLang="en-US" smtClean="0"/>
              <a:pPr/>
              <a:t>2021/7/6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356B-606C-40F6-A18F-1420ACD09701}" type="slidenum">
              <a:rPr kumimoji="1" lang="ja-JP" altLang="en-US" smtClean="0"/>
              <a:pPr/>
              <a:t>‹#›</a:t>
            </a:fld>
            <a:r>
              <a:rPr kumimoji="1" lang="en-US" altLang="ja-JP" dirty="0"/>
              <a:t>/35</a:t>
            </a:r>
            <a:endParaRPr kumimoji="1" lang="ja-JP" alt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27B0-2643-4241-859C-0E0F78FACDAC}" type="datetime1">
              <a:rPr kumimoji="1" lang="ja-JP" altLang="en-US" smtClean="0"/>
              <a:pPr/>
              <a:t>2021/7/6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356B-606C-40F6-A18F-1420ACD09701}" type="slidenum">
              <a:rPr kumimoji="1" lang="ja-JP" altLang="en-US" smtClean="0"/>
              <a:pPr/>
              <a:t>‹#›</a:t>
            </a:fld>
            <a:r>
              <a:rPr kumimoji="1" lang="en-US" altLang="ja-JP" dirty="0"/>
              <a:t>/35</a:t>
            </a:r>
            <a:endParaRPr kumimoji="1" lang="ja-JP" altLang="en-US" dirty="0"/>
          </a:p>
        </p:txBody>
      </p:sp>
      <p:pic>
        <p:nvPicPr>
          <p:cNvPr id="8" name="図 7" descr="YB-LOGO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6416" y="332656"/>
            <a:ext cx="758436" cy="61227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F3D0-97BA-4F85-B709-ECB622EA52E7}" type="datetime1">
              <a:rPr kumimoji="1" lang="ja-JP" altLang="en-US" smtClean="0"/>
              <a:pPr/>
              <a:t>2021/7/6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356B-606C-40F6-A18F-1420ACD09701}" type="slidenum">
              <a:rPr kumimoji="1" lang="ja-JP" altLang="en-US" smtClean="0"/>
              <a:pPr/>
              <a:t>‹#›</a:t>
            </a:fld>
            <a:r>
              <a:rPr kumimoji="1" lang="en-US" altLang="ja-JP" dirty="0"/>
              <a:t>/35</a:t>
            </a:r>
            <a:endParaRPr kumimoji="1" lang="ja-JP" alt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 descr="YB-LOGO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6416" y="332656"/>
            <a:ext cx="758436" cy="61227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791C4-4BE3-4184-BF20-57A254BE3461}" type="datetime1">
              <a:rPr kumimoji="1" lang="ja-JP" altLang="en-US" smtClean="0"/>
              <a:pPr/>
              <a:t>2021/7/6</a:t>
            </a:fld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356B-606C-40F6-A18F-1420ACD09701}" type="slidenum">
              <a:rPr kumimoji="1" lang="ja-JP" altLang="en-US" smtClean="0"/>
              <a:pPr/>
              <a:t>‹#›</a:t>
            </a:fld>
            <a:r>
              <a:rPr kumimoji="1" lang="en-US" altLang="ja-JP" dirty="0"/>
              <a:t>/34</a:t>
            </a:r>
            <a:endParaRPr kumimoji="1" lang="ja-JP" alt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pic>
        <p:nvPicPr>
          <p:cNvPr id="10" name="図 9" descr="YB-LOGO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6416" y="332656"/>
            <a:ext cx="758436" cy="61227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A3BD2-868C-4746-803A-9EC519CE5EC3}" type="datetime1">
              <a:rPr kumimoji="1" lang="ja-JP" altLang="en-US" smtClean="0"/>
              <a:pPr/>
              <a:t>2021/7/6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356B-606C-40F6-A18F-1420ACD09701}" type="slidenum">
              <a:rPr kumimoji="1" lang="ja-JP" altLang="en-US" smtClean="0"/>
              <a:pPr/>
              <a:t>‹#›</a:t>
            </a:fld>
            <a:r>
              <a:rPr kumimoji="1" lang="en-US" altLang="ja-JP"/>
              <a:t>/35</a:t>
            </a:r>
            <a:endParaRPr kumimoji="1" lang="ja-JP" altLang="en-US" dirty="0"/>
          </a:p>
        </p:txBody>
      </p:sp>
      <p:pic>
        <p:nvPicPr>
          <p:cNvPr id="8" name="図 7" descr="YB-LOGO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6416" y="332656"/>
            <a:ext cx="758436" cy="61227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F3DC-CEC6-4997-92B2-77B7362668AF}" type="datetime1">
              <a:rPr kumimoji="1" lang="ja-JP" altLang="en-US" smtClean="0"/>
              <a:pPr/>
              <a:t>2021/7/6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356B-606C-40F6-A18F-1420ACD09701}" type="slidenum">
              <a:rPr kumimoji="1" lang="ja-JP" altLang="en-US" smtClean="0"/>
              <a:pPr/>
              <a:t>‹#›</a:t>
            </a:fld>
            <a:r>
              <a:rPr kumimoji="1" lang="en-US" altLang="ja-JP" dirty="0"/>
              <a:t>/35</a:t>
            </a:r>
            <a:endParaRPr kumimoji="1" lang="ja-JP" alt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 descr="YB-LOGO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6416" y="332656"/>
            <a:ext cx="758436" cy="61227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C7B5-B49E-4947-AC72-D11CB4380F6A}" type="datetime1">
              <a:rPr kumimoji="1" lang="ja-JP" altLang="en-US" smtClean="0"/>
              <a:pPr/>
              <a:t>2021/7/6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356B-606C-40F6-A18F-1420ACD09701}" type="slidenum">
              <a:rPr kumimoji="1" lang="ja-JP" altLang="en-US" smtClean="0"/>
              <a:pPr/>
              <a:t>‹#›</a:t>
            </a:fld>
            <a:r>
              <a:rPr kumimoji="1" lang="en-US" altLang="ja-JP" dirty="0"/>
              <a:t>/35</a:t>
            </a:r>
            <a:endParaRPr kumimoji="1" lang="ja-JP" altLang="en-US" dirty="0"/>
          </a:p>
        </p:txBody>
      </p:sp>
      <p:pic>
        <p:nvPicPr>
          <p:cNvPr id="8" name="図 7" descr="YB-LOGO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6416" y="332656"/>
            <a:ext cx="758436" cy="61227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5D043DE-0335-4E6A-A094-6C71E60F46EA}" type="datetime1">
              <a:rPr kumimoji="1" lang="ja-JP" altLang="en-US" smtClean="0"/>
              <a:pPr/>
              <a:t>2021/7/6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0D9356B-606C-40F6-A18F-1420ACD09701}" type="slidenum">
              <a:rPr kumimoji="1" lang="ja-JP" altLang="en-US" smtClean="0"/>
              <a:pPr/>
              <a:t>‹#›</a:t>
            </a:fld>
            <a:r>
              <a:rPr kumimoji="1" lang="en-US" altLang="ja-JP" dirty="0"/>
              <a:t>/35</a:t>
            </a:r>
            <a:endParaRPr kumimoji="1" lang="ja-JP" altLang="en-US" dirty="0"/>
          </a:p>
        </p:txBody>
      </p:sp>
      <p:pic>
        <p:nvPicPr>
          <p:cNvPr id="9" name="図 8" descr="YB-LOGO.jpg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6416" y="332656"/>
            <a:ext cx="758436" cy="612279"/>
          </a:xfrm>
          <a:prstGeom prst="rect">
            <a:avLst/>
          </a:prstGeom>
          <a:ln>
            <a:noFill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59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1"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7" Type="http://schemas.openxmlformats.org/officeDocument/2006/relationships/image" Target="../media/image52.png"/><Relationship Id="rId2" Type="http://schemas.openxmlformats.org/officeDocument/2006/relationships/tags" Target="../tags/tag1.xml"/><Relationship Id="rId1" Type="http://schemas.openxmlformats.org/officeDocument/2006/relationships/control" Target="../activeX/activeX1.xml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image" Target="../media/image56.png"/><Relationship Id="rId3" Type="http://schemas.openxmlformats.org/officeDocument/2006/relationships/control" Target="../activeX/activeX4.xml"/><Relationship Id="rId7" Type="http://schemas.openxmlformats.org/officeDocument/2006/relationships/control" Target="../activeX/activeX6.xml"/><Relationship Id="rId12" Type="http://schemas.openxmlformats.org/officeDocument/2006/relationships/image" Target="../media/image55.png"/><Relationship Id="rId2" Type="http://schemas.openxmlformats.org/officeDocument/2006/relationships/tags" Target="../tags/tag3.xml"/><Relationship Id="rId1" Type="http://schemas.openxmlformats.org/officeDocument/2006/relationships/control" Target="../activeX/activeX3.xml"/><Relationship Id="rId6" Type="http://schemas.openxmlformats.org/officeDocument/2006/relationships/tags" Target="../tags/tag5.xml"/><Relationship Id="rId11" Type="http://schemas.openxmlformats.org/officeDocument/2006/relationships/image" Target="../media/image54.png"/><Relationship Id="rId5" Type="http://schemas.openxmlformats.org/officeDocument/2006/relationships/control" Target="../activeX/activeX5.xml"/><Relationship Id="rId10" Type="http://schemas.openxmlformats.org/officeDocument/2006/relationships/image" Target="../media/image53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tags" Target="../tags/tag7.xml"/><Relationship Id="rId1" Type="http://schemas.openxmlformats.org/officeDocument/2006/relationships/control" Target="../activeX/activeX7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wmf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0" y="2205038"/>
            <a:ext cx="9037638" cy="928687"/>
          </a:xfrm>
          <a:noFill/>
          <a:ln>
            <a:noFill/>
          </a:ln>
          <a:effectLst>
            <a:outerShdw blurRad="127000" dist="139700" dir="19200000" algn="ctr">
              <a:srgbClr val="000000">
                <a:alpha val="30000"/>
              </a:srgb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altLang="ja-JP" sz="4400" b="1" dirty="0">
                <a:ln w="12700">
                  <a:solidFill>
                    <a:schemeClr val="bg2"/>
                  </a:solidFill>
                </a:ln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</a:rPr>
              <a:t>Swing Cam</a:t>
            </a:r>
            <a:r>
              <a:rPr kumimoji="1" lang="ja-JP" altLang="en-US" sz="4400" b="1" dirty="0">
                <a:ln w="12700">
                  <a:solidFill>
                    <a:schemeClr val="bg2"/>
                  </a:solidFill>
                </a:ln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</a:rPr>
              <a:t> </a:t>
            </a:r>
            <a:br>
              <a:rPr kumimoji="1" lang="en-US" altLang="ja-JP" sz="4400" b="1" dirty="0">
                <a:ln w="12700">
                  <a:solidFill>
                    <a:schemeClr val="bg2"/>
                  </a:solidFill>
                </a:ln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</a:rPr>
            </a:br>
            <a:r>
              <a:rPr kumimoji="1" lang="ja-JP" altLang="en-US" sz="4400" b="1" dirty="0">
                <a:ln w="12700">
                  <a:solidFill>
                    <a:schemeClr val="bg2"/>
                  </a:solidFill>
                </a:ln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</a:rPr>
              <a:t>＆ </a:t>
            </a:r>
            <a:br>
              <a:rPr kumimoji="1" lang="en-US" altLang="ja-JP" sz="4400" b="1" dirty="0">
                <a:ln w="12700">
                  <a:solidFill>
                    <a:schemeClr val="bg2"/>
                  </a:solidFill>
                </a:ln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</a:rPr>
            </a:br>
            <a:r>
              <a:rPr lang="en-US" altLang="ja-JP" sz="4400" b="1" dirty="0">
                <a:ln w="12700">
                  <a:solidFill>
                    <a:schemeClr val="bg2"/>
                  </a:solidFill>
                </a:ln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</a:rPr>
              <a:t>Half Mount Cam</a:t>
            </a:r>
            <a:endParaRPr kumimoji="1" lang="ja-JP" altLang="en-US" sz="4400" b="1" dirty="0">
              <a:ln w="12700">
                <a:solidFill>
                  <a:schemeClr val="bg2"/>
                </a:solidFill>
              </a:ln>
              <a:solidFill>
                <a:srgbClr val="00B0F0"/>
              </a:solidFill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4294967295"/>
          </p:nvPr>
        </p:nvSpPr>
        <p:spPr>
          <a:xfrm>
            <a:off x="5346340" y="5733256"/>
            <a:ext cx="3779912" cy="928687"/>
          </a:xfrm>
          <a:effectLst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b="1" dirty="0">
                <a:ln w="12700" cap="flat">
                  <a:solidFill>
                    <a:schemeClr val="bg2"/>
                  </a:solidFill>
                </a:ln>
                <a:solidFill>
                  <a:srgbClr val="00B050"/>
                </a:solidFill>
                <a:ea typeface="メイリオ" pitchFamily="50" charset="-128"/>
              </a:rPr>
              <a:t>Your</a:t>
            </a:r>
            <a:r>
              <a:rPr lang="ja-JP" altLang="en-US" b="1" dirty="0">
                <a:ln w="12700" cap="flat">
                  <a:solidFill>
                    <a:schemeClr val="bg2"/>
                  </a:solidFill>
                </a:ln>
                <a:solidFill>
                  <a:srgbClr val="00B050"/>
                </a:solidFill>
                <a:ea typeface="メイリオ" pitchFamily="50" charset="-128"/>
              </a:rPr>
              <a:t> </a:t>
            </a:r>
            <a:r>
              <a:rPr lang="en-US" altLang="ja-JP" b="1" dirty="0">
                <a:ln w="12700" cap="flat">
                  <a:solidFill>
                    <a:schemeClr val="bg2"/>
                  </a:solidFill>
                </a:ln>
                <a:solidFill>
                  <a:srgbClr val="00B050"/>
                </a:solidFill>
                <a:ea typeface="メイリオ" pitchFamily="50" charset="-128"/>
              </a:rPr>
              <a:t>Business</a:t>
            </a:r>
            <a:r>
              <a:rPr lang="ja-JP" altLang="en-US" b="1" dirty="0">
                <a:ln w="12700" cap="flat">
                  <a:solidFill>
                    <a:schemeClr val="bg2"/>
                  </a:solidFill>
                </a:ln>
                <a:solidFill>
                  <a:srgbClr val="00B050"/>
                </a:solidFill>
                <a:ea typeface="メイリオ" pitchFamily="50" charset="-128"/>
              </a:rPr>
              <a:t> </a:t>
            </a:r>
            <a:r>
              <a:rPr lang="en-US" altLang="ja-JP" b="1" dirty="0">
                <a:ln w="12700" cap="flat">
                  <a:solidFill>
                    <a:schemeClr val="bg2"/>
                  </a:solidFill>
                </a:ln>
                <a:solidFill>
                  <a:srgbClr val="00B050"/>
                </a:solidFill>
                <a:ea typeface="メイリオ" pitchFamily="50" charset="-128"/>
              </a:rPr>
              <a:t>Co.,Ltd.    </a:t>
            </a:r>
          </a:p>
          <a:p>
            <a:pPr marL="0" indent="0">
              <a:buNone/>
            </a:pPr>
            <a:r>
              <a:rPr kumimoji="1" lang="en-US" altLang="ja-JP" b="1" dirty="0">
                <a:ln w="12700" cap="flat">
                  <a:solidFill>
                    <a:schemeClr val="bg2"/>
                  </a:solidFill>
                </a:ln>
                <a:ea typeface="メイリオ" pitchFamily="50" charset="-128"/>
              </a:rPr>
              <a:t>                   </a:t>
            </a:r>
            <a:r>
              <a:rPr lang="en-US" altLang="ja-JP" sz="1200" b="1" dirty="0">
                <a:ln w="12700" cap="flat">
                  <a:solidFill>
                    <a:schemeClr val="bg2"/>
                  </a:solidFill>
                </a:ln>
                <a:ea typeface="メイリオ" pitchFamily="50" charset="-128"/>
              </a:rPr>
              <a:t>Ver. </a:t>
            </a:r>
            <a:r>
              <a:rPr kumimoji="1" lang="en-US" altLang="ja-JP" sz="1200" b="1" dirty="0">
                <a:ln w="12700" cap="flat">
                  <a:solidFill>
                    <a:schemeClr val="bg2"/>
                  </a:solidFill>
                </a:ln>
                <a:ea typeface="メイリオ" pitchFamily="50" charset="-128"/>
              </a:rPr>
              <a:t>No.20210701YB</a:t>
            </a:r>
            <a:endParaRPr kumimoji="1" lang="ja-JP" altLang="en-US" b="1" dirty="0">
              <a:ln w="12700" cap="flat">
                <a:solidFill>
                  <a:schemeClr val="bg2"/>
                </a:solidFill>
              </a:ln>
              <a:ea typeface="メイリオ" pitchFamily="50" charset="-128"/>
            </a:endParaRPr>
          </a:p>
        </p:txBody>
      </p:sp>
      <p:sp>
        <p:nvSpPr>
          <p:cNvPr id="4" name="タイトル 11">
            <a:extLst>
              <a:ext uri="{FF2B5EF4-FFF2-40B4-BE49-F238E27FC236}">
                <a16:creationId xmlns:a16="http://schemas.microsoft.com/office/drawing/2014/main" id="{4F2B898F-77AF-470D-95A8-D47100C86FA7}"/>
              </a:ext>
            </a:extLst>
          </p:cNvPr>
          <p:cNvSpPr txBox="1">
            <a:spLocks/>
          </p:cNvSpPr>
          <p:nvPr/>
        </p:nvSpPr>
        <p:spPr>
          <a:xfrm>
            <a:off x="128050" y="332656"/>
            <a:ext cx="5965457" cy="4884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000" dirty="0">
              <a:latin typeface="+mj-ea"/>
            </a:endParaRPr>
          </a:p>
        </p:txBody>
      </p:sp>
      <p:sp>
        <p:nvSpPr>
          <p:cNvPr id="5" name="タイトル 11">
            <a:extLst>
              <a:ext uri="{FF2B5EF4-FFF2-40B4-BE49-F238E27FC236}">
                <a16:creationId xmlns:a16="http://schemas.microsoft.com/office/drawing/2014/main" id="{BD630F18-7A83-4992-981A-6672FD53E4D4}"/>
              </a:ext>
            </a:extLst>
          </p:cNvPr>
          <p:cNvSpPr txBox="1">
            <a:spLocks/>
          </p:cNvSpPr>
          <p:nvPr/>
        </p:nvSpPr>
        <p:spPr>
          <a:xfrm>
            <a:off x="3486270" y="1024534"/>
            <a:ext cx="2309866" cy="4884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+mj-ea"/>
            </a:endParaRP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FE90F181-5CF1-4FFB-BC1E-9D443907EB0A}"/>
              </a:ext>
            </a:extLst>
          </p:cNvPr>
          <p:cNvSpPr txBox="1">
            <a:spLocks/>
          </p:cNvSpPr>
          <p:nvPr/>
        </p:nvSpPr>
        <p:spPr>
          <a:xfrm>
            <a:off x="899592" y="3811430"/>
            <a:ext cx="7992888" cy="18351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400" kern="100" dirty="0">
                <a:solidFill>
                  <a:schemeClr val="tx1"/>
                </a:solidFill>
                <a:latin typeface="+mn-ea"/>
                <a:ea typeface="+mn-ea"/>
                <a:cs typeface="Courier New" panose="02070309020205020404" pitchFamily="49" charset="0"/>
              </a:rPr>
              <a:t>We Your Business Co.,Ltd. has been developing “Swing Cam System”as the third negative angle forming technology, and developed “Half </a:t>
            </a:r>
            <a:r>
              <a:rPr lang="ja-JP" altLang="en-US" sz="1400" kern="100" dirty="0">
                <a:solidFill>
                  <a:schemeClr val="tx1"/>
                </a:solidFill>
                <a:latin typeface="+mn-ea"/>
                <a:ea typeface="+mn-ea"/>
                <a:cs typeface="Courier New" panose="02070309020205020404" pitchFamily="49" charset="0"/>
              </a:rPr>
              <a:t> </a:t>
            </a:r>
            <a:r>
              <a:rPr lang="en-US" altLang="ja-JP" sz="1400" kern="100" dirty="0">
                <a:solidFill>
                  <a:schemeClr val="tx1"/>
                </a:solidFill>
                <a:latin typeface="+mn-ea"/>
                <a:ea typeface="+mn-ea"/>
                <a:cs typeface="Courier New" panose="02070309020205020404" pitchFamily="49" charset="0"/>
              </a:rPr>
              <a:t>Mount Cam System” since last year. According to these technology, it has achieved to reduce of forming process, saving a cost, improving quality of panel and maintenance by the continuous forming.</a:t>
            </a:r>
          </a:p>
          <a:p>
            <a:endParaRPr lang="en-US" altLang="ja-JP" sz="1400" kern="100" dirty="0">
              <a:solidFill>
                <a:schemeClr val="tx1"/>
              </a:solidFill>
              <a:latin typeface="+mn-ea"/>
              <a:ea typeface="+mn-ea"/>
              <a:cs typeface="Courier New" panose="02070309020205020404" pitchFamily="49" charset="0"/>
            </a:endParaRPr>
          </a:p>
          <a:p>
            <a:r>
              <a:rPr lang="en-US" altLang="ja-JP" sz="1400" kern="100" dirty="0">
                <a:solidFill>
                  <a:schemeClr val="tx1"/>
                </a:solidFill>
                <a:latin typeface="+mn-ea"/>
                <a:ea typeface="+mn-ea"/>
                <a:cs typeface="Courier New" panose="02070309020205020404" pitchFamily="49" charset="0"/>
              </a:rPr>
              <a:t>We have prepared this technical documents for your initial review of using Swing Cam &amp; Half Mount Cam.</a:t>
            </a:r>
          </a:p>
          <a:p>
            <a:r>
              <a:rPr lang="en-US" altLang="ja-JP" sz="1400" kern="100" dirty="0">
                <a:solidFill>
                  <a:schemeClr val="tx1"/>
                </a:solidFill>
                <a:latin typeface="+mn-ea"/>
                <a:ea typeface="+mn-ea"/>
                <a:cs typeface="Courier New" panose="02070309020205020404" pitchFamily="49" charset="0"/>
              </a:rPr>
              <a:t>We hope you will find this useful documents.</a:t>
            </a:r>
          </a:p>
          <a:p>
            <a:r>
              <a:rPr lang="en-US" altLang="ja-JP" sz="1400" kern="100" dirty="0">
                <a:solidFill>
                  <a:schemeClr val="tx1"/>
                </a:solidFill>
                <a:latin typeface="+mn-ea"/>
                <a:ea typeface="+mn-ea"/>
                <a:cs typeface="Courier New" panose="02070309020205020404" pitchFamily="49" charset="0"/>
              </a:rPr>
              <a:t>(Regarding the standard components for Swing Cam &amp; Half Mount Cam, we will separately apply the sheet.)  </a:t>
            </a:r>
            <a:endParaRPr lang="ja-JP" altLang="ja-JP" sz="1400" kern="100" dirty="0">
              <a:solidFill>
                <a:schemeClr val="tx1"/>
              </a:solidFill>
              <a:effectLst/>
              <a:latin typeface="+mn-ea"/>
              <a:ea typeface="+mn-ea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5E2EEBEC-8CB0-4E0F-A682-52D04C114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082" y="2718613"/>
            <a:ext cx="2909722" cy="358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BC7130D-4C76-4DD5-9E66-CDA02CC9E9B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517" y="2553908"/>
            <a:ext cx="4919619" cy="3168000"/>
          </a:xfrm>
          <a:prstGeom prst="rect">
            <a:avLst/>
          </a:prstGeom>
        </p:spPr>
      </p:pic>
      <p:sp>
        <p:nvSpPr>
          <p:cNvPr id="41" name="タイトル 11"/>
          <p:cNvSpPr>
            <a:spLocks noGrp="1"/>
          </p:cNvSpPr>
          <p:nvPr>
            <p:ph type="title"/>
          </p:nvPr>
        </p:nvSpPr>
        <p:spPr>
          <a:xfrm>
            <a:off x="1033264" y="1000493"/>
            <a:ext cx="8229600" cy="720080"/>
          </a:xfrm>
        </p:spPr>
        <p:txBody>
          <a:bodyPr>
            <a:normAutofit/>
          </a:bodyPr>
          <a:lstStyle/>
          <a:p>
            <a:r>
              <a:rPr lang="en-US" altLang="ja-JP" sz="1800" dirty="0"/>
              <a:t>It is possible to make a structure of the die mounted cam system by a mechanism of the positive return followers.</a:t>
            </a:r>
            <a:endParaRPr kumimoji="1" lang="ja-JP" altLang="en-US" sz="1800" dirty="0"/>
          </a:p>
        </p:txBody>
      </p:sp>
      <p:sp>
        <p:nvSpPr>
          <p:cNvPr id="14" name="スライド番号プレースホルダー 3">
            <a:extLst>
              <a:ext uri="{FF2B5EF4-FFF2-40B4-BE49-F238E27FC236}">
                <a16:creationId xmlns:a16="http://schemas.microsoft.com/office/drawing/2014/main" id="{907CA371-FD0B-44BA-9600-815E301DA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5232" y="3383"/>
            <a:ext cx="743272" cy="363296"/>
          </a:xfrm>
        </p:spPr>
        <p:txBody>
          <a:bodyPr/>
          <a:lstStyle/>
          <a:p>
            <a:fld id="{30D9356B-606C-40F6-A18F-1420ACD09701}" type="slidenum">
              <a:rPr kumimoji="1" lang="ja-JP" altLang="en-US" smtClean="0"/>
              <a:pPr/>
              <a:t>10</a:t>
            </a:fld>
            <a:r>
              <a:rPr lang="en-US" altLang="ja-JP" dirty="0"/>
              <a:t> /41</a:t>
            </a:r>
            <a:endParaRPr kumimoji="1" lang="ja-JP" altLang="en-US" dirty="0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052E403E-5783-4163-B497-40AE8D9CE5AD}"/>
              </a:ext>
            </a:extLst>
          </p:cNvPr>
          <p:cNvCxnSpPr/>
          <p:nvPr/>
        </p:nvCxnSpPr>
        <p:spPr>
          <a:xfrm>
            <a:off x="5127364" y="2403188"/>
            <a:ext cx="432048" cy="9361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9FC2ED-C1B3-42D9-A057-951FEF470C65}"/>
              </a:ext>
            </a:extLst>
          </p:cNvPr>
          <p:cNvSpPr txBox="1"/>
          <p:nvPr/>
        </p:nvSpPr>
        <p:spPr>
          <a:xfrm>
            <a:off x="467544" y="5899337"/>
            <a:ext cx="3201916" cy="4616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200" dirty="0"/>
              <a:t>It</a:t>
            </a:r>
            <a:r>
              <a:rPr lang="ja-JP" altLang="en-US" sz="1200" dirty="0"/>
              <a:t> </a:t>
            </a:r>
            <a:r>
              <a:rPr lang="en-US" altLang="ja-JP" sz="1200" dirty="0"/>
              <a:t>is</a:t>
            </a:r>
            <a:r>
              <a:rPr lang="ja-JP" altLang="en-US" sz="1200" dirty="0"/>
              <a:t> </a:t>
            </a:r>
            <a:r>
              <a:rPr lang="en-US" altLang="ja-JP" sz="1200" dirty="0"/>
              <a:t>possible</a:t>
            </a:r>
            <a:r>
              <a:rPr lang="ja-JP" altLang="en-US" sz="1200" dirty="0"/>
              <a:t> </a:t>
            </a:r>
            <a:r>
              <a:rPr lang="en-US" altLang="ja-JP" sz="1200" dirty="0"/>
              <a:t>to</a:t>
            </a:r>
            <a:r>
              <a:rPr lang="ja-JP" altLang="en-US" sz="1200" dirty="0"/>
              <a:t> </a:t>
            </a:r>
            <a:r>
              <a:rPr lang="en-US" altLang="ja-JP" sz="1200" dirty="0"/>
              <a:t>make a structure of larger Swing Cams.(It is available for 4m or more.)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DF0D76D-64E7-49B0-8287-92A1E74BCE87}"/>
              </a:ext>
            </a:extLst>
          </p:cNvPr>
          <p:cNvSpPr txBox="1"/>
          <p:nvPr/>
        </p:nvSpPr>
        <p:spPr>
          <a:xfrm>
            <a:off x="3770113" y="5899337"/>
            <a:ext cx="2300630" cy="27699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200" dirty="0"/>
              <a:t>Half</a:t>
            </a:r>
            <a:r>
              <a:rPr kumimoji="1" lang="ja-JP" altLang="en-US" sz="1200" dirty="0"/>
              <a:t> </a:t>
            </a:r>
            <a:r>
              <a:rPr lang="en-US" altLang="ja-JP" sz="1200" dirty="0"/>
              <a:t>m</a:t>
            </a:r>
            <a:r>
              <a:rPr kumimoji="1" lang="en-US" altLang="ja-JP" sz="1200" dirty="0"/>
              <a:t>ount</a:t>
            </a:r>
            <a:r>
              <a:rPr kumimoji="1" lang="ja-JP" altLang="en-US" sz="1200" dirty="0"/>
              <a:t> </a:t>
            </a:r>
            <a:r>
              <a:rPr lang="en-US" altLang="ja-JP" sz="1200" dirty="0"/>
              <a:t>s</a:t>
            </a:r>
            <a:r>
              <a:rPr kumimoji="1" lang="en-US" altLang="ja-JP" sz="1200" dirty="0"/>
              <a:t>ystem is available.</a:t>
            </a:r>
            <a:endParaRPr kumimoji="1" lang="ja-JP" altLang="en-US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CEE5F83-D114-4B5F-B297-76BD7E968573}"/>
              </a:ext>
            </a:extLst>
          </p:cNvPr>
          <p:cNvSpPr txBox="1"/>
          <p:nvPr/>
        </p:nvSpPr>
        <p:spPr>
          <a:xfrm>
            <a:off x="0" y="-265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2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de-DE" altLang="ja-JP" dirty="0">
                <a:solidFill>
                  <a:schemeClr val="bg1"/>
                </a:solidFill>
              </a:rPr>
              <a:t>Features of </a:t>
            </a:r>
            <a:r>
              <a:rPr lang="en-US" altLang="ja-JP" sz="1800" dirty="0">
                <a:solidFill>
                  <a:schemeClr val="bg1"/>
                </a:solidFill>
              </a:rPr>
              <a:t>Half Mount Cam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タイトル 11">
            <a:extLst>
              <a:ext uri="{FF2B5EF4-FFF2-40B4-BE49-F238E27FC236}">
                <a16:creationId xmlns:a16="http://schemas.microsoft.com/office/drawing/2014/main" id="{9CB1D64C-F349-4D13-AB2C-2B5D7DDF7289}"/>
              </a:ext>
            </a:extLst>
          </p:cNvPr>
          <p:cNvSpPr txBox="1">
            <a:spLocks/>
          </p:cNvSpPr>
          <p:nvPr/>
        </p:nvSpPr>
        <p:spPr>
          <a:xfrm>
            <a:off x="273408" y="432386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/>
              <a:t>2.2 Features of Half Mount Cam②</a:t>
            </a:r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タイトル 11"/>
          <p:cNvSpPr>
            <a:spLocks noGrp="1"/>
          </p:cNvSpPr>
          <p:nvPr>
            <p:ph type="title"/>
          </p:nvPr>
        </p:nvSpPr>
        <p:spPr>
          <a:xfrm>
            <a:off x="255027" y="372058"/>
            <a:ext cx="8229600" cy="720080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2.3 </a:t>
            </a:r>
            <a:r>
              <a:rPr kumimoji="1" lang="en-US" altLang="ja-JP" sz="3200" dirty="0"/>
              <a:t>Air cylinderless mechanism</a:t>
            </a:r>
            <a:endParaRPr kumimoji="1" lang="ja-JP" altLang="en-US" sz="3200" dirty="0"/>
          </a:p>
        </p:txBody>
      </p:sp>
      <p:sp>
        <p:nvSpPr>
          <p:cNvPr id="32" name="スライド番号プレースホルダー 3">
            <a:extLst>
              <a:ext uri="{FF2B5EF4-FFF2-40B4-BE49-F238E27FC236}">
                <a16:creationId xmlns:a16="http://schemas.microsoft.com/office/drawing/2014/main" id="{85E7DCE9-54B7-4852-9F5C-EDE51E5F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7843" y="-4510"/>
            <a:ext cx="768396" cy="345410"/>
          </a:xfrm>
        </p:spPr>
        <p:txBody>
          <a:bodyPr/>
          <a:lstStyle/>
          <a:p>
            <a:fld id="{30D9356B-606C-40F6-A18F-1420ACD09701}" type="slidenum">
              <a:rPr kumimoji="1" lang="ja-JP" altLang="en-US" smtClean="0"/>
              <a:pPr/>
              <a:t>11</a:t>
            </a:fld>
            <a:r>
              <a:rPr lang="en-US" altLang="ja-JP" dirty="0"/>
              <a:t> /41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BF7675A-14AD-4D06-931E-F2BE70732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132" y="1045513"/>
            <a:ext cx="2037510" cy="2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9B2B1957-4091-4CB6-BBCB-0A694270D12A}"/>
              </a:ext>
            </a:extLst>
          </p:cNvPr>
          <p:cNvCxnSpPr>
            <a:cxnSpLocks/>
          </p:cNvCxnSpPr>
          <p:nvPr/>
        </p:nvCxnSpPr>
        <p:spPr>
          <a:xfrm>
            <a:off x="7290442" y="2230482"/>
            <a:ext cx="17781" cy="99845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C784FEA-A973-4F8A-9CB7-236778FE7625}"/>
              </a:ext>
            </a:extLst>
          </p:cNvPr>
          <p:cNvCxnSpPr>
            <a:cxnSpLocks/>
          </p:cNvCxnSpPr>
          <p:nvPr/>
        </p:nvCxnSpPr>
        <p:spPr>
          <a:xfrm flipV="1">
            <a:off x="6948264" y="714958"/>
            <a:ext cx="359959" cy="1489906"/>
          </a:xfrm>
          <a:prstGeom prst="line">
            <a:avLst/>
          </a:prstGeom>
          <a:ln w="25400">
            <a:solidFill>
              <a:srgbClr val="FF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1FE2221-2905-4313-8A01-D5FC99C4DF22}"/>
              </a:ext>
            </a:extLst>
          </p:cNvPr>
          <p:cNvSpPr txBox="1"/>
          <p:nvPr/>
        </p:nvSpPr>
        <p:spPr>
          <a:xfrm>
            <a:off x="6618771" y="442564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Half Mount Cam</a:t>
            </a:r>
            <a:endParaRPr kumimoji="1" lang="ja-JP" altLang="en-US" sz="14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78E21E6-AD72-4652-B438-B8D25CBE7E47}"/>
              </a:ext>
            </a:extLst>
          </p:cNvPr>
          <p:cNvSpPr txBox="1"/>
          <p:nvPr/>
        </p:nvSpPr>
        <p:spPr>
          <a:xfrm>
            <a:off x="6952196" y="3177558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Lift pin</a:t>
            </a:r>
            <a:endParaRPr kumimoji="1" lang="ja-JP" altLang="en-US" sz="1400" dirty="0"/>
          </a:p>
        </p:txBody>
      </p:sp>
      <p:sp>
        <p:nvSpPr>
          <p:cNvPr id="28" name="テキスト ボックス 26">
            <a:extLst>
              <a:ext uri="{FF2B5EF4-FFF2-40B4-BE49-F238E27FC236}">
                <a16:creationId xmlns:a16="http://schemas.microsoft.com/office/drawing/2014/main" id="{58B3F2EC-5D78-4B03-8102-C431B3D303DC}"/>
              </a:ext>
            </a:extLst>
          </p:cNvPr>
          <p:cNvSpPr txBox="1"/>
          <p:nvPr/>
        </p:nvSpPr>
        <p:spPr>
          <a:xfrm>
            <a:off x="5306902" y="1540872"/>
            <a:ext cx="783943" cy="413111"/>
          </a:xfrm>
          <a:prstGeom prst="rect">
            <a:avLst/>
          </a:prstGeom>
          <a:solidFill>
            <a:srgbClr val="FFFF00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400"/>
              <a:t>SEC-A</a:t>
            </a:r>
            <a:endParaRPr kumimoji="1" lang="ja-JP" altLang="en-US" sz="140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48D0077-3FAA-49B2-9833-3BFFD96BBB80}"/>
              </a:ext>
            </a:extLst>
          </p:cNvPr>
          <p:cNvSpPr txBox="1"/>
          <p:nvPr/>
        </p:nvSpPr>
        <p:spPr>
          <a:xfrm>
            <a:off x="182957" y="3573016"/>
            <a:ext cx="3626314" cy="276999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200" dirty="0"/>
              <a:t>For example, it is forming structure of narrow area.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F37283B-AE1A-401E-AB5C-0E73B0F598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3281" y="2694449"/>
            <a:ext cx="5381346" cy="408194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FBA8092-32D5-41A3-90A3-D65F63485D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7" y="1099374"/>
            <a:ext cx="3416119" cy="238596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00245B0-DBF8-4A1D-A980-C59B4F06992F}"/>
              </a:ext>
            </a:extLst>
          </p:cNvPr>
          <p:cNvSpPr txBox="1"/>
          <p:nvPr/>
        </p:nvSpPr>
        <p:spPr>
          <a:xfrm>
            <a:off x="0" y="-265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2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de-DE" altLang="ja-JP" dirty="0">
                <a:solidFill>
                  <a:schemeClr val="bg1"/>
                </a:solidFill>
              </a:rPr>
              <a:t>Features of </a:t>
            </a:r>
            <a:r>
              <a:rPr lang="en-US" altLang="ja-JP" sz="1800" dirty="0">
                <a:solidFill>
                  <a:schemeClr val="bg1"/>
                </a:solidFill>
              </a:rPr>
              <a:t>Half Mount Cam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直線コネクタ 30"/>
          <p:cNvCxnSpPr/>
          <p:nvPr/>
        </p:nvCxnSpPr>
        <p:spPr>
          <a:xfrm flipV="1">
            <a:off x="7236296" y="1484784"/>
            <a:ext cx="0" cy="1368152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>
          <a:xfrm>
            <a:off x="2223772" y="2117555"/>
            <a:ext cx="2214553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</a:rPr>
              <a:t>In case of using Swing Cam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3009257" y="1115452"/>
            <a:ext cx="314701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In case of using Double Cam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36" name="直線コネクタ 35"/>
          <p:cNvCxnSpPr>
            <a:cxnSpLocks/>
          </p:cNvCxnSpPr>
          <p:nvPr/>
        </p:nvCxnSpPr>
        <p:spPr>
          <a:xfrm>
            <a:off x="2195736" y="1844824"/>
            <a:ext cx="5040560" cy="0"/>
          </a:xfrm>
          <a:prstGeom prst="line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>
            <a:cxnSpLocks/>
          </p:cNvCxnSpPr>
          <p:nvPr/>
        </p:nvCxnSpPr>
        <p:spPr>
          <a:xfrm>
            <a:off x="2195736" y="2636912"/>
            <a:ext cx="2242592" cy="0"/>
          </a:xfrm>
          <a:prstGeom prst="line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タイトル 11">
            <a:extLst>
              <a:ext uri="{FF2B5EF4-FFF2-40B4-BE49-F238E27FC236}">
                <a16:creationId xmlns:a16="http://schemas.microsoft.com/office/drawing/2014/main" id="{1161C2B1-A7F6-4129-AFEA-7CBC5FDD8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42087"/>
            <a:ext cx="8229600" cy="72008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3.1 Making</a:t>
            </a:r>
            <a:r>
              <a:rPr lang="ja-JP" altLang="en-US" sz="2800" dirty="0"/>
              <a:t> </a:t>
            </a:r>
            <a:r>
              <a:rPr lang="en-US" altLang="ja-JP" sz="2800" dirty="0"/>
              <a:t>a</a:t>
            </a:r>
            <a:r>
              <a:rPr lang="ja-JP" altLang="en-US" sz="2800" dirty="0"/>
              <a:t> </a:t>
            </a:r>
            <a:r>
              <a:rPr lang="en-US" altLang="ja-JP" sz="2800" dirty="0"/>
              <a:t>compact</a:t>
            </a:r>
            <a:r>
              <a:rPr lang="ja-JP" altLang="en-US" sz="2800" dirty="0"/>
              <a:t> </a:t>
            </a:r>
            <a:r>
              <a:rPr lang="en-US" altLang="ja-JP" sz="2800" dirty="0"/>
              <a:t>of</a:t>
            </a:r>
            <a:r>
              <a:rPr lang="ja-JP" altLang="en-US" sz="2800" dirty="0"/>
              <a:t> </a:t>
            </a:r>
            <a:r>
              <a:rPr lang="en-US" altLang="ja-JP" sz="2800" dirty="0"/>
              <a:t>press</a:t>
            </a:r>
            <a:r>
              <a:rPr lang="ja-JP" altLang="en-US" sz="2800" dirty="0"/>
              <a:t> </a:t>
            </a:r>
            <a:r>
              <a:rPr lang="en-US" altLang="ja-JP" sz="2800" dirty="0"/>
              <a:t>die</a:t>
            </a:r>
            <a:endParaRPr kumimoji="1" lang="ja-JP" altLang="en-US" sz="28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D00CBA0-2DDD-4ED0-ACBF-7350CE695EFB}"/>
              </a:ext>
            </a:extLst>
          </p:cNvPr>
          <p:cNvSpPr txBox="1"/>
          <p:nvPr/>
        </p:nvSpPr>
        <p:spPr>
          <a:xfrm>
            <a:off x="0" y="209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3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en-US" altLang="ja-JP" sz="1800" dirty="0">
                <a:solidFill>
                  <a:schemeClr val="bg1"/>
                </a:solidFill>
                <a:latin typeface="+mj-lt"/>
              </a:rPr>
              <a:t>Making a compact of press die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スライド番号プレースホルダー 3">
            <a:extLst>
              <a:ext uri="{FF2B5EF4-FFF2-40B4-BE49-F238E27FC236}">
                <a16:creationId xmlns:a16="http://schemas.microsoft.com/office/drawing/2014/main" id="{ADA9776A-FEC3-4E1C-AF1C-6EA7EE35D723}"/>
              </a:ext>
            </a:extLst>
          </p:cNvPr>
          <p:cNvSpPr txBox="1">
            <a:spLocks/>
          </p:cNvSpPr>
          <p:nvPr/>
        </p:nvSpPr>
        <p:spPr>
          <a:xfrm>
            <a:off x="8316416" y="40980"/>
            <a:ext cx="827584" cy="301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D9356B-606C-40F6-A18F-1420ACD09701}" type="slidenum">
              <a:rPr lang="ja-JP" altLang="en-US" smtClean="0"/>
              <a:pPr/>
              <a:t>12</a:t>
            </a:fld>
            <a:r>
              <a:rPr lang="en-US" altLang="ja-JP" dirty="0"/>
              <a:t>/41</a:t>
            </a: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E679B1C-3F4D-4FAB-9800-EA5F5045C3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40" y="2420888"/>
            <a:ext cx="7363968" cy="4194048"/>
          </a:xfrm>
          <a:prstGeom prst="rect">
            <a:avLst/>
          </a:prstGeom>
        </p:spPr>
      </p:pic>
      <p:cxnSp>
        <p:nvCxnSpPr>
          <p:cNvPr id="29" name="直線コネクタ 28"/>
          <p:cNvCxnSpPr/>
          <p:nvPr/>
        </p:nvCxnSpPr>
        <p:spPr>
          <a:xfrm flipV="1">
            <a:off x="4427984" y="2348880"/>
            <a:ext cx="0" cy="144016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2195736" y="1484784"/>
            <a:ext cx="0" cy="1872208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338263"/>
            <a:ext cx="566737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スライド番号プレースホルダー 3">
            <a:extLst>
              <a:ext uri="{FF2B5EF4-FFF2-40B4-BE49-F238E27FC236}">
                <a16:creationId xmlns:a16="http://schemas.microsoft.com/office/drawing/2014/main" id="{A4E5E4AD-5B95-4AB8-B6EB-571FA9E7E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928" y="0"/>
            <a:ext cx="755576" cy="332567"/>
          </a:xfrm>
        </p:spPr>
        <p:txBody>
          <a:bodyPr/>
          <a:lstStyle/>
          <a:p>
            <a:fld id="{30D9356B-606C-40F6-A18F-1420ACD09701}" type="slidenum">
              <a:rPr kumimoji="1" lang="ja-JP" altLang="en-US" smtClean="0"/>
              <a:pPr/>
              <a:t>13</a:t>
            </a:fld>
            <a:r>
              <a:rPr lang="en-US" altLang="ja-JP" dirty="0"/>
              <a:t>/41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3239" y="389910"/>
            <a:ext cx="6695025" cy="703380"/>
          </a:xfrm>
        </p:spPr>
        <p:txBody>
          <a:bodyPr>
            <a:normAutofit/>
          </a:bodyPr>
          <a:lstStyle/>
          <a:p>
            <a:r>
              <a:rPr kumimoji="1" lang="en-US" altLang="ja-JP" sz="3200" dirty="0"/>
              <a:t>3.2</a:t>
            </a:r>
            <a:r>
              <a:rPr kumimoji="1" lang="ja-JP" altLang="en-US" sz="3200" dirty="0"/>
              <a:t> </a:t>
            </a:r>
            <a:r>
              <a:rPr kumimoji="1" lang="en-US" altLang="ja-JP" sz="3200" dirty="0"/>
              <a:t>Comparison with Double Cam①</a:t>
            </a:r>
            <a:endParaRPr kumimoji="1" lang="ja-JP" altLang="en-US" sz="3200" dirty="0"/>
          </a:p>
        </p:txBody>
      </p:sp>
      <p:cxnSp>
        <p:nvCxnSpPr>
          <p:cNvPr id="13" name="直線矢印コネクタ 12"/>
          <p:cNvCxnSpPr>
            <a:cxnSpLocks/>
          </p:cNvCxnSpPr>
          <p:nvPr/>
        </p:nvCxnSpPr>
        <p:spPr>
          <a:xfrm>
            <a:off x="4716016" y="4509120"/>
            <a:ext cx="1429532" cy="90010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6084168" y="5393166"/>
            <a:ext cx="2379890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The edge of the Swing </a:t>
            </a:r>
            <a:r>
              <a:rPr lang="en-US" altLang="ja-JP" sz="1400" dirty="0">
                <a:solidFill>
                  <a:srgbClr val="FF0000"/>
                </a:solidFill>
              </a:rPr>
              <a:t>D</a:t>
            </a:r>
            <a:r>
              <a:rPr kumimoji="1" lang="en-US" altLang="ja-JP" sz="1400" dirty="0">
                <a:solidFill>
                  <a:srgbClr val="FF0000"/>
                </a:solidFill>
              </a:rPr>
              <a:t>ie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285013" y="1419546"/>
            <a:ext cx="2287549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It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causes a low productivity.</a:t>
            </a:r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5533479" y="1700808"/>
            <a:ext cx="360040" cy="576064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1043608" y="5805264"/>
            <a:ext cx="4658198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１、</a:t>
            </a:r>
            <a:r>
              <a:rPr lang="en-US" altLang="ja-JP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Almost no sliding surface. → Saving for adjustable time.</a:t>
            </a: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100911" y="5679719"/>
            <a:ext cx="24096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It is possible to be improved to </a:t>
            </a:r>
          </a:p>
          <a:p>
            <a:r>
              <a:rPr kumimoji="1"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 compact structure of press die. </a:t>
            </a:r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1403648" y="4221088"/>
            <a:ext cx="792088" cy="115212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>
            <a:off x="3995936" y="4725144"/>
            <a:ext cx="360040" cy="72008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179512" y="5373216"/>
            <a:ext cx="186461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「</a:t>
            </a:r>
            <a:r>
              <a:rPr lang="en-US" altLang="ja-JP" dirty="0">
                <a:solidFill>
                  <a:srgbClr val="FF0000"/>
                </a:solidFill>
              </a:rPr>
              <a:t>zero</a:t>
            </a:r>
            <a:r>
              <a:rPr lang="ja-JP" altLang="en-US" dirty="0">
                <a:solidFill>
                  <a:srgbClr val="FF0000"/>
                </a:solidFill>
              </a:rPr>
              <a:t>」</a:t>
            </a:r>
            <a:r>
              <a:rPr lang="en-US" altLang="ja-JP" dirty="0">
                <a:solidFill>
                  <a:srgbClr val="FF0000"/>
                </a:solidFill>
              </a:rPr>
              <a:t>clearance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 flipH="1" flipV="1">
            <a:off x="2123728" y="5373216"/>
            <a:ext cx="1872208" cy="720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1043608" y="6032759"/>
            <a:ext cx="1694695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２、</a:t>
            </a:r>
            <a:r>
              <a:rPr lang="en-US" altLang="ja-JP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Compact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design.</a:t>
            </a: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663712" y="6035400"/>
            <a:ext cx="5868728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３、</a:t>
            </a:r>
            <a:r>
              <a:rPr lang="en-US" altLang="ja-JP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It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is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possible to be machined with all horizontal and vertical direction.</a:t>
            </a: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042901" y="6272907"/>
            <a:ext cx="7058198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４、</a:t>
            </a:r>
            <a:r>
              <a:rPr lang="en-US" altLang="ja-JP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It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is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possible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to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be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manufactured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integrated</a:t>
            </a:r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</a:t>
            </a:r>
            <a:r>
              <a:rPr lang="en-US" altLang="ja-JP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punch.</a:t>
            </a: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H="1">
            <a:off x="2797175" y="2204864"/>
            <a:ext cx="576064" cy="792088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2500709" y="1929134"/>
            <a:ext cx="2645295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70C0"/>
                </a:solidFill>
              </a:rPr>
              <a:t>Other steel materials for double cam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281696" y="2181272"/>
            <a:ext cx="24064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problem on cost and strength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kumimoji="1" lang="ja-JP" altLang="en-US" sz="105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948264" y="1484784"/>
            <a:ext cx="146706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altLang="ja-JP" dirty="0">
                <a:solidFill>
                  <a:srgbClr val="0070C0"/>
                </a:solidFill>
              </a:rPr>
              <a:t>Double Cam</a:t>
            </a:r>
          </a:p>
        </p:txBody>
      </p:sp>
      <p:cxnSp>
        <p:nvCxnSpPr>
          <p:cNvPr id="44" name="直線矢印コネクタ 43"/>
          <p:cNvCxnSpPr/>
          <p:nvPr/>
        </p:nvCxnSpPr>
        <p:spPr>
          <a:xfrm flipH="1">
            <a:off x="6156176" y="1853514"/>
            <a:ext cx="796559" cy="35135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6634980" y="2264773"/>
            <a:ext cx="2406428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050" dirty="0">
                <a:solidFill>
                  <a:srgbClr val="0070C0"/>
                </a:solidFill>
              </a:rPr>
              <a:t>１、</a:t>
            </a:r>
            <a:r>
              <a:rPr lang="en-US" altLang="ja-JP" sz="1050" dirty="0">
                <a:solidFill>
                  <a:srgbClr val="0070C0"/>
                </a:solidFill>
              </a:rPr>
              <a:t>There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is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many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sliding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surfaces.</a:t>
            </a:r>
          </a:p>
          <a:p>
            <a:r>
              <a:rPr lang="ja-JP" altLang="en-US" sz="1050" dirty="0">
                <a:solidFill>
                  <a:srgbClr val="0070C0"/>
                </a:solidFill>
              </a:rPr>
              <a:t>　→</a:t>
            </a:r>
            <a:r>
              <a:rPr lang="en-US" altLang="ja-JP" sz="1050" dirty="0">
                <a:solidFill>
                  <a:srgbClr val="0070C0"/>
                </a:solidFill>
              </a:rPr>
              <a:t>It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is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necessary to be adjusted for increasing a time.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634980" y="2852936"/>
            <a:ext cx="218549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050" dirty="0">
                <a:solidFill>
                  <a:srgbClr val="0070C0"/>
                </a:solidFill>
              </a:rPr>
              <a:t>２、</a:t>
            </a:r>
            <a:r>
              <a:rPr lang="en-US" altLang="ja-JP" sz="1050" dirty="0">
                <a:solidFill>
                  <a:srgbClr val="0070C0"/>
                </a:solidFill>
              </a:rPr>
              <a:t>It makes larger structure of press die.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634980" y="3284984"/>
            <a:ext cx="211348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050" dirty="0">
                <a:solidFill>
                  <a:srgbClr val="0070C0"/>
                </a:solidFill>
              </a:rPr>
              <a:t>３、</a:t>
            </a:r>
            <a:r>
              <a:rPr lang="en-US" altLang="ja-JP" sz="1050" dirty="0">
                <a:solidFill>
                  <a:srgbClr val="0070C0"/>
                </a:solidFill>
              </a:rPr>
              <a:t>It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is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difficult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to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machine.</a:t>
            </a: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637096" y="3623320"/>
            <a:ext cx="218337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050" dirty="0">
                <a:solidFill>
                  <a:srgbClr val="0070C0"/>
                </a:solidFill>
              </a:rPr>
              <a:t>４、</a:t>
            </a:r>
            <a:r>
              <a:rPr lang="en-US" altLang="ja-JP" sz="1050" dirty="0">
                <a:solidFill>
                  <a:srgbClr val="0070C0"/>
                </a:solidFill>
              </a:rPr>
              <a:t>It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is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necessary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to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be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</a:rPr>
              <a:t>devided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of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punch.</a:t>
            </a: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634980" y="4075184"/>
            <a:ext cx="218337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050" dirty="0">
                <a:solidFill>
                  <a:srgbClr val="0070C0"/>
                </a:solidFill>
              </a:rPr>
              <a:t>５、</a:t>
            </a:r>
            <a:r>
              <a:rPr lang="en-US" altLang="ja-JP" sz="1050" dirty="0">
                <a:solidFill>
                  <a:srgbClr val="0070C0"/>
                </a:solidFill>
              </a:rPr>
              <a:t>It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is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not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improved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of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productivity.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647968" y="4494782"/>
            <a:ext cx="218337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050" dirty="0">
                <a:solidFill>
                  <a:srgbClr val="0070C0"/>
                </a:solidFill>
              </a:rPr>
              <a:t>６、</a:t>
            </a:r>
            <a:r>
              <a:rPr lang="en-US" altLang="ja-JP" sz="1050" dirty="0">
                <a:solidFill>
                  <a:srgbClr val="0070C0"/>
                </a:solidFill>
              </a:rPr>
              <a:t>There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is</a:t>
            </a:r>
            <a:r>
              <a:rPr lang="ja-JP" altLang="en-US" sz="1050" dirty="0">
                <a:solidFill>
                  <a:srgbClr val="0070C0"/>
                </a:solidFill>
              </a:rPr>
              <a:t> </a:t>
            </a:r>
            <a:r>
              <a:rPr lang="en-US" altLang="ja-JP" sz="1050" dirty="0">
                <a:solidFill>
                  <a:srgbClr val="0070C0"/>
                </a:solidFill>
              </a:rPr>
              <a:t>weak problem on the strength.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AECE73E-4B04-408A-8111-6CF2F3359209}"/>
              </a:ext>
            </a:extLst>
          </p:cNvPr>
          <p:cNvSpPr txBox="1"/>
          <p:nvPr/>
        </p:nvSpPr>
        <p:spPr>
          <a:xfrm>
            <a:off x="0" y="209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3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en-US" altLang="ja-JP" sz="1800" dirty="0">
                <a:solidFill>
                  <a:schemeClr val="bg1"/>
                </a:solidFill>
                <a:latin typeface="+mj-lt"/>
              </a:rPr>
              <a:t>Making a compact of press die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8685213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正方形/長方形 8"/>
          <p:cNvSpPr/>
          <p:nvPr/>
        </p:nvSpPr>
        <p:spPr>
          <a:xfrm>
            <a:off x="1317762" y="6229993"/>
            <a:ext cx="6552728" cy="369332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The Double Cams structure makes the die size become larger.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803CB58A-CCF1-469F-A844-FF560D78C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09843"/>
            <a:ext cx="8147248" cy="576064"/>
          </a:xfrm>
        </p:spPr>
        <p:txBody>
          <a:bodyPr>
            <a:normAutofit fontScale="90000"/>
          </a:bodyPr>
          <a:lstStyle/>
          <a:p>
            <a:r>
              <a:rPr kumimoji="1" lang="en-US" altLang="ja-JP" sz="3200" dirty="0">
                <a:latin typeface="+mj-ea"/>
              </a:rPr>
              <a:t>3.3 </a:t>
            </a:r>
            <a:r>
              <a:rPr lang="en-US" altLang="ja-JP" sz="3200" dirty="0">
                <a:latin typeface="+mj-ea"/>
              </a:rPr>
              <a:t>Comparison with Double Cam②</a:t>
            </a:r>
            <a:endParaRPr kumimoji="1" lang="ja-JP" altLang="en-US" sz="3200" dirty="0">
              <a:latin typeface="+mj-ea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307225" y="0"/>
            <a:ext cx="840432" cy="398877"/>
          </a:xfrm>
        </p:spPr>
        <p:txBody>
          <a:bodyPr/>
          <a:lstStyle/>
          <a:p>
            <a:r>
              <a:rPr lang="en-US" altLang="ja-JP" dirty="0"/>
              <a:t>14/41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3ABF31F-9C6D-42B1-BBD9-5E74DCF483E9}"/>
              </a:ext>
            </a:extLst>
          </p:cNvPr>
          <p:cNvSpPr txBox="1"/>
          <p:nvPr/>
        </p:nvSpPr>
        <p:spPr>
          <a:xfrm>
            <a:off x="0" y="209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3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en-US" altLang="ja-JP" sz="1800" dirty="0">
                <a:solidFill>
                  <a:schemeClr val="bg1"/>
                </a:solidFill>
                <a:latin typeface="+mj-lt"/>
              </a:rPr>
              <a:t>Making a compact of press die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124744"/>
            <a:ext cx="4464496" cy="302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266892" y="387288"/>
            <a:ext cx="8064883" cy="682824"/>
          </a:xfrm>
        </p:spPr>
        <p:txBody>
          <a:bodyPr>
            <a:normAutofit/>
          </a:bodyPr>
          <a:lstStyle/>
          <a:p>
            <a:r>
              <a:rPr kumimoji="1" lang="en-US" altLang="ja-JP" sz="3200" dirty="0">
                <a:latin typeface="+mj-ea"/>
              </a:rPr>
              <a:t>3.4</a:t>
            </a:r>
            <a:r>
              <a:rPr lang="ja-JP" altLang="en-US" sz="3200" dirty="0">
                <a:latin typeface="+mj-ea"/>
              </a:rPr>
              <a:t> </a:t>
            </a:r>
            <a:r>
              <a:rPr kumimoji="1" lang="de-DE" altLang="ja-JP" sz="3200" dirty="0">
                <a:latin typeface="+mj-ea"/>
              </a:rPr>
              <a:t>Comparison with Double Cam③</a:t>
            </a:r>
            <a:endParaRPr kumimoji="1" lang="ja-JP" altLang="en-US" sz="3200" dirty="0">
              <a:latin typeface="+mj-ea"/>
            </a:endParaRPr>
          </a:p>
        </p:txBody>
      </p:sp>
      <p:sp>
        <p:nvSpPr>
          <p:cNvPr id="17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413636" y="-10700"/>
            <a:ext cx="696416" cy="371096"/>
          </a:xfrm>
        </p:spPr>
        <p:txBody>
          <a:bodyPr/>
          <a:lstStyle/>
          <a:p>
            <a:r>
              <a:rPr lang="en-US" altLang="ja-JP" dirty="0"/>
              <a:t>15/41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4746" y="3068960"/>
            <a:ext cx="3959297" cy="361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線コネクタ 7"/>
          <p:cNvCxnSpPr/>
          <p:nvPr/>
        </p:nvCxnSpPr>
        <p:spPr>
          <a:xfrm>
            <a:off x="7452320" y="5085184"/>
            <a:ext cx="792088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7452320" y="5085184"/>
            <a:ext cx="216024" cy="21602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6876256" y="5733256"/>
            <a:ext cx="216024" cy="21602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6876256" y="5733256"/>
            <a:ext cx="0" cy="21602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H="1">
            <a:off x="6804248" y="5949280"/>
            <a:ext cx="72008" cy="21602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6660232" y="2636912"/>
            <a:ext cx="1008112" cy="230425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>
            <a:off x="6660232" y="2636912"/>
            <a:ext cx="288032" cy="295232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>
            <a:off x="5148064" y="2195282"/>
            <a:ext cx="3456384" cy="523220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400" dirty="0">
                <a:solidFill>
                  <a:schemeClr val="tx1"/>
                </a:solidFill>
              </a:rPr>
              <a:t>According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to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 err="1">
                <a:solidFill>
                  <a:schemeClr val="tx1"/>
                </a:solidFill>
              </a:rPr>
              <a:t>devided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punch,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it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decreases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the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strength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of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punch.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flipH="1" flipV="1">
            <a:off x="1115616" y="3861048"/>
            <a:ext cx="1440160" cy="50405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/>
          <p:cNvSpPr/>
          <p:nvPr/>
        </p:nvSpPr>
        <p:spPr>
          <a:xfrm>
            <a:off x="576806" y="4668141"/>
            <a:ext cx="3347122" cy="523220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</a:rPr>
              <a:t>Since it has to lift a heavy cam driver</a:t>
            </a:r>
            <a:r>
              <a:rPr lang="en-US" altLang="ja-JP" sz="1400" dirty="0">
                <a:solidFill>
                  <a:schemeClr val="tx1"/>
                </a:solidFill>
              </a:rPr>
              <a:t>,  </a:t>
            </a:r>
          </a:p>
          <a:p>
            <a:pPr algn="ctr"/>
            <a:r>
              <a:rPr kumimoji="1" lang="en-US" altLang="ja-JP" sz="1400" dirty="0">
                <a:solidFill>
                  <a:schemeClr val="tx1"/>
                </a:solidFill>
              </a:rPr>
              <a:t>the production speed will slow down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cxnSp>
        <p:nvCxnSpPr>
          <p:cNvPr id="19" name="直線矢印コネクタ 18"/>
          <p:cNvCxnSpPr>
            <a:cxnSpLocks/>
            <a:stCxn id="20" idx="1"/>
          </p:cNvCxnSpPr>
          <p:nvPr/>
        </p:nvCxnSpPr>
        <p:spPr>
          <a:xfrm flipH="1">
            <a:off x="3995936" y="1459344"/>
            <a:ext cx="1152128" cy="85022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5148064" y="1197734"/>
            <a:ext cx="3240360" cy="523220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kumimoji="1" lang="en-US" altLang="ja-JP" sz="1400" dirty="0">
                <a:solidFill>
                  <a:schemeClr val="tx1"/>
                </a:solidFill>
              </a:rPr>
              <a:t>Since it is necessary to </a:t>
            </a:r>
            <a:r>
              <a:rPr kumimoji="1" lang="en-US" altLang="ja-JP" sz="1400" dirty="0" err="1">
                <a:solidFill>
                  <a:schemeClr val="tx1"/>
                </a:solidFill>
              </a:rPr>
              <a:t>devide</a:t>
            </a:r>
            <a:r>
              <a:rPr kumimoji="1" lang="en-US" altLang="ja-JP" sz="1400" dirty="0">
                <a:solidFill>
                  <a:schemeClr val="tx1"/>
                </a:solidFill>
              </a:rPr>
              <a:t> punch,</a:t>
            </a:r>
          </a:p>
          <a:p>
            <a:r>
              <a:rPr kumimoji="1" lang="en-US" altLang="ja-JP" sz="1400" dirty="0">
                <a:solidFill>
                  <a:schemeClr val="tx1"/>
                </a:solidFill>
              </a:rPr>
              <a:t>the cost of die will increase.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1111F67-16AB-433E-BEEF-99E9F40474A9}"/>
              </a:ext>
            </a:extLst>
          </p:cNvPr>
          <p:cNvSpPr txBox="1"/>
          <p:nvPr/>
        </p:nvSpPr>
        <p:spPr>
          <a:xfrm>
            <a:off x="0" y="209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3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en-US" altLang="ja-JP" sz="1800" dirty="0">
                <a:solidFill>
                  <a:schemeClr val="bg1"/>
                </a:solidFill>
                <a:latin typeface="+mj-lt"/>
              </a:rPr>
              <a:t>Making a compact of press die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323534" y="362631"/>
            <a:ext cx="6120674" cy="720081"/>
          </a:xfrm>
        </p:spPr>
        <p:txBody>
          <a:bodyPr>
            <a:normAutofit/>
          </a:bodyPr>
          <a:lstStyle/>
          <a:p>
            <a:r>
              <a:rPr kumimoji="1" lang="en-US" altLang="ja-JP" sz="3200" dirty="0">
                <a:latin typeface="+mj-ea"/>
              </a:rPr>
              <a:t>3.5 </a:t>
            </a:r>
            <a:r>
              <a:rPr kumimoji="1" lang="de-DE" altLang="ja-JP" sz="3200" dirty="0">
                <a:latin typeface="+mj-ea"/>
              </a:rPr>
              <a:t>Comparison with Double Cam④</a:t>
            </a:r>
            <a:endParaRPr kumimoji="1" lang="ja-JP" altLang="en-US" sz="3200" dirty="0">
              <a:latin typeface="+mj-ea"/>
            </a:endParaRPr>
          </a:p>
        </p:txBody>
      </p:sp>
      <p:sp>
        <p:nvSpPr>
          <p:cNvPr id="22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447584" y="59904"/>
            <a:ext cx="696416" cy="292882"/>
          </a:xfrm>
        </p:spPr>
        <p:txBody>
          <a:bodyPr/>
          <a:lstStyle/>
          <a:p>
            <a:r>
              <a:rPr lang="en-US" altLang="ja-JP" dirty="0"/>
              <a:t>16/41</a:t>
            </a:r>
            <a:endParaRPr kumimoji="1" lang="ja-JP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5904656" cy="515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線コネクタ 7"/>
          <p:cNvCxnSpPr/>
          <p:nvPr/>
        </p:nvCxnSpPr>
        <p:spPr>
          <a:xfrm flipH="1">
            <a:off x="179512" y="3717032"/>
            <a:ext cx="17281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>
            <a:off x="179512" y="1700808"/>
            <a:ext cx="17281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323528" y="1700808"/>
            <a:ext cx="0" cy="2016224"/>
          </a:xfrm>
          <a:prstGeom prst="line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330420" y="1168153"/>
            <a:ext cx="2659702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Double size of the panel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301015" y="1988019"/>
            <a:ext cx="3096343" cy="208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直線コネクタ 14"/>
          <p:cNvCxnSpPr/>
          <p:nvPr/>
        </p:nvCxnSpPr>
        <p:spPr>
          <a:xfrm>
            <a:off x="4572000" y="1340768"/>
            <a:ext cx="0" cy="3384376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>
            <a:off x="4572000" y="1484784"/>
            <a:ext cx="504056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H="1">
            <a:off x="4572000" y="4581128"/>
            <a:ext cx="504056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5076056" y="1268760"/>
            <a:ext cx="288032" cy="369332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076056" y="4365104"/>
            <a:ext cx="288032" cy="369332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7524328" y="1340768"/>
            <a:ext cx="576064" cy="79208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/>
          <p:cNvSpPr/>
          <p:nvPr/>
        </p:nvSpPr>
        <p:spPr>
          <a:xfrm>
            <a:off x="7236296" y="980728"/>
            <a:ext cx="1211288" cy="369332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Lifting up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V="1">
            <a:off x="7164288" y="4077072"/>
            <a:ext cx="72008" cy="79208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30"/>
          <p:cNvSpPr/>
          <p:nvPr/>
        </p:nvSpPr>
        <p:spPr>
          <a:xfrm>
            <a:off x="7884368" y="4179857"/>
            <a:ext cx="936104" cy="307777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</a:rPr>
              <a:t>SEC </a:t>
            </a:r>
            <a:r>
              <a:rPr kumimoji="1" lang="en-US" altLang="ja-JP" sz="1400" dirty="0">
                <a:solidFill>
                  <a:schemeClr val="tx1"/>
                </a:solidFill>
              </a:rPr>
              <a:t>A-A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6948264" y="5023048"/>
            <a:ext cx="1728192" cy="1169551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ja-JP" sz="1400" dirty="0" err="1">
                <a:solidFill>
                  <a:schemeClr val="tx1"/>
                </a:solidFill>
              </a:rPr>
              <a:t>Devided</a:t>
            </a:r>
            <a:r>
              <a:rPr lang="en-US" altLang="ja-JP" sz="1400" dirty="0">
                <a:solidFill>
                  <a:schemeClr val="tx1"/>
                </a:solidFill>
              </a:rPr>
              <a:t> structure</a:t>
            </a:r>
          </a:p>
          <a:p>
            <a:pPr algn="ctr"/>
            <a:r>
              <a:rPr lang="en-US" altLang="ja-JP" sz="1400" dirty="0">
                <a:solidFill>
                  <a:schemeClr val="tx1"/>
                </a:solidFill>
              </a:rPr>
              <a:t>Weak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strength</a:t>
            </a:r>
            <a:endParaRPr kumimoji="1"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lang="en-US" altLang="ja-JP" sz="1400" dirty="0">
                <a:solidFill>
                  <a:schemeClr val="tx1"/>
                </a:solidFill>
              </a:rPr>
              <a:t>High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cost</a:t>
            </a:r>
          </a:p>
          <a:p>
            <a:pPr algn="ctr"/>
            <a:r>
              <a:rPr lang="en-US" altLang="ja-JP" sz="1400" dirty="0">
                <a:solidFill>
                  <a:schemeClr val="tx1"/>
                </a:solidFill>
              </a:rPr>
              <a:t>No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back-up</a:t>
            </a:r>
            <a:endParaRPr kumimoji="1"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kumimoji="1" lang="en-US" altLang="ja-JP" sz="1400" dirty="0">
                <a:solidFill>
                  <a:schemeClr val="tx1"/>
                </a:solidFill>
              </a:rPr>
              <a:t>Many</a:t>
            </a:r>
            <a:r>
              <a:rPr kumimoji="1" lang="ja-JP" altLang="en-US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>
                <a:solidFill>
                  <a:schemeClr val="tx1"/>
                </a:solidFill>
              </a:rPr>
              <a:t>slidin</a:t>
            </a:r>
            <a:r>
              <a:rPr lang="en-US" altLang="ja-JP" sz="1400" dirty="0">
                <a:solidFill>
                  <a:schemeClr val="tx1"/>
                </a:solidFill>
              </a:rPr>
              <a:t>g area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192E76F-399E-429B-91DB-866F472768E4}"/>
              </a:ext>
            </a:extLst>
          </p:cNvPr>
          <p:cNvSpPr txBox="1"/>
          <p:nvPr/>
        </p:nvSpPr>
        <p:spPr>
          <a:xfrm>
            <a:off x="0" y="209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3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en-US" altLang="ja-JP" sz="1800" dirty="0">
                <a:solidFill>
                  <a:schemeClr val="bg1"/>
                </a:solidFill>
                <a:latin typeface="+mj-lt"/>
              </a:rPr>
              <a:t>Making a compact of press die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556792"/>
            <a:ext cx="6114143" cy="381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24041" y="392461"/>
            <a:ext cx="8388424" cy="815918"/>
          </a:xfrm>
        </p:spPr>
        <p:txBody>
          <a:bodyPr>
            <a:noAutofit/>
          </a:bodyPr>
          <a:lstStyle/>
          <a:p>
            <a:r>
              <a:rPr lang="en-US" altLang="ja-JP" sz="2400" dirty="0">
                <a:latin typeface="+mj-ea"/>
              </a:rPr>
              <a:t>3.6 Comparison with a Counter Cam, a Double Cam and a Large Cam</a:t>
            </a:r>
            <a:endParaRPr kumimoji="1" lang="ja-JP" altLang="en-US" sz="2400" dirty="0">
              <a:latin typeface="+mj-ea"/>
            </a:endParaRPr>
          </a:p>
        </p:txBody>
      </p:sp>
      <p:sp>
        <p:nvSpPr>
          <p:cNvPr id="25" name="スライド番号プレースホルダー 3">
            <a:extLst>
              <a:ext uri="{FF2B5EF4-FFF2-40B4-BE49-F238E27FC236}">
                <a16:creationId xmlns:a16="http://schemas.microsoft.com/office/drawing/2014/main" id="{C5E747A9-338F-4A92-A357-3BB5F483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8424" y="3383"/>
            <a:ext cx="755576" cy="329184"/>
          </a:xfrm>
        </p:spPr>
        <p:txBody>
          <a:bodyPr/>
          <a:lstStyle/>
          <a:p>
            <a:fld id="{30D9356B-606C-40F6-A18F-1420ACD09701}" type="slidenum">
              <a:rPr kumimoji="1" lang="ja-JP" altLang="en-US" smtClean="0"/>
              <a:pPr/>
              <a:t>17</a:t>
            </a:fld>
            <a:r>
              <a:rPr kumimoji="1" lang="en-US" altLang="ja-JP" dirty="0"/>
              <a:t>/41</a:t>
            </a:r>
            <a:endParaRPr kumimoji="1" lang="ja-JP" alt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412776"/>
            <a:ext cx="524590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直線矢印コネクタ 9"/>
          <p:cNvCxnSpPr/>
          <p:nvPr/>
        </p:nvCxnSpPr>
        <p:spPr>
          <a:xfrm flipV="1">
            <a:off x="3059832" y="3284984"/>
            <a:ext cx="720080" cy="237626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/>
          <p:cNvSpPr/>
          <p:nvPr/>
        </p:nvSpPr>
        <p:spPr>
          <a:xfrm>
            <a:off x="323528" y="5661248"/>
            <a:ext cx="2952328" cy="523220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</a:rPr>
              <a:t>It is increasing the cost of die because of using a Large Cam unit.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3" name="フリーフォーム 12"/>
          <p:cNvSpPr/>
          <p:nvPr/>
        </p:nvSpPr>
        <p:spPr>
          <a:xfrm>
            <a:off x="6977449" y="3072714"/>
            <a:ext cx="1309816" cy="1227437"/>
          </a:xfrm>
          <a:custGeom>
            <a:avLst/>
            <a:gdLst>
              <a:gd name="connsiteX0" fmla="*/ 222421 w 1309816"/>
              <a:gd name="connsiteY0" fmla="*/ 1219200 h 1227437"/>
              <a:gd name="connsiteX1" fmla="*/ 1309816 w 1309816"/>
              <a:gd name="connsiteY1" fmla="*/ 1227437 h 1227437"/>
              <a:gd name="connsiteX2" fmla="*/ 1301578 w 1309816"/>
              <a:gd name="connsiteY2" fmla="*/ 115329 h 1227437"/>
              <a:gd name="connsiteX3" fmla="*/ 972065 w 1309816"/>
              <a:gd name="connsiteY3" fmla="*/ 123567 h 1227437"/>
              <a:gd name="connsiteX4" fmla="*/ 807308 w 1309816"/>
              <a:gd name="connsiteY4" fmla="*/ 32951 h 1227437"/>
              <a:gd name="connsiteX5" fmla="*/ 502508 w 1309816"/>
              <a:gd name="connsiteY5" fmla="*/ 32951 h 1227437"/>
              <a:gd name="connsiteX6" fmla="*/ 420129 w 1309816"/>
              <a:gd name="connsiteY6" fmla="*/ 0 h 1227437"/>
              <a:gd name="connsiteX7" fmla="*/ 0 w 1309816"/>
              <a:gd name="connsiteY7" fmla="*/ 667264 h 1227437"/>
              <a:gd name="connsiteX8" fmla="*/ 230659 w 1309816"/>
              <a:gd name="connsiteY8" fmla="*/ 815545 h 1227437"/>
              <a:gd name="connsiteX9" fmla="*/ 222421 w 1309816"/>
              <a:gd name="connsiteY9" fmla="*/ 1219200 h 122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9816" h="1227437">
                <a:moveTo>
                  <a:pt x="222421" y="1219200"/>
                </a:moveTo>
                <a:lnTo>
                  <a:pt x="1309816" y="1227437"/>
                </a:lnTo>
                <a:lnTo>
                  <a:pt x="1301578" y="115329"/>
                </a:lnTo>
                <a:lnTo>
                  <a:pt x="972065" y="123567"/>
                </a:lnTo>
                <a:lnTo>
                  <a:pt x="807308" y="32951"/>
                </a:lnTo>
                <a:lnTo>
                  <a:pt x="502508" y="32951"/>
                </a:lnTo>
                <a:lnTo>
                  <a:pt x="420129" y="0"/>
                </a:lnTo>
                <a:lnTo>
                  <a:pt x="0" y="667264"/>
                </a:lnTo>
                <a:lnTo>
                  <a:pt x="230659" y="815545"/>
                </a:lnTo>
                <a:lnTo>
                  <a:pt x="222421" y="121920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/>
          <p:cNvSpPr/>
          <p:nvPr/>
        </p:nvSpPr>
        <p:spPr>
          <a:xfrm>
            <a:off x="5708822" y="2364259"/>
            <a:ext cx="1441621" cy="1425146"/>
          </a:xfrm>
          <a:custGeom>
            <a:avLst/>
            <a:gdLst>
              <a:gd name="connsiteX0" fmla="*/ 403654 w 1441621"/>
              <a:gd name="connsiteY0" fmla="*/ 494271 h 1425146"/>
              <a:gd name="connsiteX1" fmla="*/ 98854 w 1441621"/>
              <a:gd name="connsiteY1" fmla="*/ 988541 h 1425146"/>
              <a:gd name="connsiteX2" fmla="*/ 790832 w 1441621"/>
              <a:gd name="connsiteY2" fmla="*/ 1425146 h 1425146"/>
              <a:gd name="connsiteX3" fmla="*/ 955589 w 1441621"/>
              <a:gd name="connsiteY3" fmla="*/ 1161536 h 1425146"/>
              <a:gd name="connsiteX4" fmla="*/ 988540 w 1441621"/>
              <a:gd name="connsiteY4" fmla="*/ 1219200 h 1425146"/>
              <a:gd name="connsiteX5" fmla="*/ 1441621 w 1441621"/>
              <a:gd name="connsiteY5" fmla="*/ 510746 h 1425146"/>
              <a:gd name="connsiteX6" fmla="*/ 1392194 w 1441621"/>
              <a:gd name="connsiteY6" fmla="*/ 494271 h 1425146"/>
              <a:gd name="connsiteX7" fmla="*/ 1408670 w 1441621"/>
              <a:gd name="connsiteY7" fmla="*/ 453082 h 1425146"/>
              <a:gd name="connsiteX8" fmla="*/ 856735 w 1441621"/>
              <a:gd name="connsiteY8" fmla="*/ 98855 h 1425146"/>
              <a:gd name="connsiteX9" fmla="*/ 856735 w 1441621"/>
              <a:gd name="connsiteY9" fmla="*/ 131806 h 1425146"/>
              <a:gd name="connsiteX10" fmla="*/ 659027 w 1441621"/>
              <a:gd name="connsiteY10" fmla="*/ 0 h 1425146"/>
              <a:gd name="connsiteX11" fmla="*/ 428367 w 1441621"/>
              <a:gd name="connsiteY11" fmla="*/ 41190 h 1425146"/>
              <a:gd name="connsiteX12" fmla="*/ 345989 w 1441621"/>
              <a:gd name="connsiteY12" fmla="*/ 49427 h 1425146"/>
              <a:gd name="connsiteX13" fmla="*/ 280086 w 1441621"/>
              <a:gd name="connsiteY13" fmla="*/ 32952 h 1425146"/>
              <a:gd name="connsiteX14" fmla="*/ 247135 w 1441621"/>
              <a:gd name="connsiteY14" fmla="*/ 8238 h 1425146"/>
              <a:gd name="connsiteX15" fmla="*/ 131805 w 1441621"/>
              <a:gd name="connsiteY15" fmla="*/ 24714 h 1425146"/>
              <a:gd name="connsiteX16" fmla="*/ 0 w 1441621"/>
              <a:gd name="connsiteY16" fmla="*/ 156519 h 1425146"/>
              <a:gd name="connsiteX17" fmla="*/ 82378 w 1441621"/>
              <a:gd name="connsiteY17" fmla="*/ 255373 h 1425146"/>
              <a:gd name="connsiteX18" fmla="*/ 156519 w 1441621"/>
              <a:gd name="connsiteY18" fmla="*/ 263611 h 1425146"/>
              <a:gd name="connsiteX19" fmla="*/ 230659 w 1441621"/>
              <a:gd name="connsiteY19" fmla="*/ 280087 h 1425146"/>
              <a:gd name="connsiteX20" fmla="*/ 403654 w 1441621"/>
              <a:gd name="connsiteY20" fmla="*/ 403655 h 1425146"/>
              <a:gd name="connsiteX21" fmla="*/ 403654 w 1441621"/>
              <a:gd name="connsiteY21" fmla="*/ 494271 h 142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41621" h="1425146">
                <a:moveTo>
                  <a:pt x="403654" y="494271"/>
                </a:moveTo>
                <a:lnTo>
                  <a:pt x="98854" y="988541"/>
                </a:lnTo>
                <a:lnTo>
                  <a:pt x="790832" y="1425146"/>
                </a:lnTo>
                <a:lnTo>
                  <a:pt x="955589" y="1161536"/>
                </a:lnTo>
                <a:lnTo>
                  <a:pt x="988540" y="1219200"/>
                </a:lnTo>
                <a:lnTo>
                  <a:pt x="1441621" y="510746"/>
                </a:lnTo>
                <a:lnTo>
                  <a:pt x="1392194" y="494271"/>
                </a:lnTo>
                <a:lnTo>
                  <a:pt x="1408670" y="453082"/>
                </a:lnTo>
                <a:lnTo>
                  <a:pt x="856735" y="98855"/>
                </a:lnTo>
                <a:lnTo>
                  <a:pt x="856735" y="131806"/>
                </a:lnTo>
                <a:lnTo>
                  <a:pt x="659027" y="0"/>
                </a:lnTo>
                <a:lnTo>
                  <a:pt x="428367" y="41190"/>
                </a:lnTo>
                <a:lnTo>
                  <a:pt x="345989" y="49427"/>
                </a:lnTo>
                <a:lnTo>
                  <a:pt x="280086" y="32952"/>
                </a:lnTo>
                <a:lnTo>
                  <a:pt x="247135" y="8238"/>
                </a:lnTo>
                <a:lnTo>
                  <a:pt x="131805" y="24714"/>
                </a:lnTo>
                <a:lnTo>
                  <a:pt x="0" y="156519"/>
                </a:lnTo>
                <a:lnTo>
                  <a:pt x="82378" y="255373"/>
                </a:lnTo>
                <a:lnTo>
                  <a:pt x="156519" y="263611"/>
                </a:lnTo>
                <a:lnTo>
                  <a:pt x="230659" y="280087"/>
                </a:lnTo>
                <a:lnTo>
                  <a:pt x="403654" y="403655"/>
                </a:lnTo>
                <a:lnTo>
                  <a:pt x="403654" y="494271"/>
                </a:lnTo>
                <a:close/>
              </a:path>
            </a:pathLst>
          </a:custGeom>
          <a:solidFill>
            <a:srgbClr val="7030A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 rot="18122509">
            <a:off x="6609866" y="3201833"/>
            <a:ext cx="795125" cy="151633"/>
          </a:xfrm>
          <a:prstGeom prst="rect">
            <a:avLst/>
          </a:prstGeom>
          <a:solidFill>
            <a:srgbClr val="00B05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 rot="18122509">
            <a:off x="6753881" y="3298358"/>
            <a:ext cx="795125" cy="151633"/>
          </a:xfrm>
          <a:prstGeom prst="rect">
            <a:avLst/>
          </a:prstGeom>
          <a:solidFill>
            <a:srgbClr val="0070C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4067944" y="5938827"/>
            <a:ext cx="3564396" cy="523220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400" dirty="0">
                <a:solidFill>
                  <a:schemeClr val="tx1"/>
                </a:solidFill>
              </a:rPr>
              <a:t>Since t</a:t>
            </a:r>
            <a:r>
              <a:rPr kumimoji="1" lang="en-US" altLang="ja-JP" sz="1400" dirty="0">
                <a:solidFill>
                  <a:schemeClr val="tx1"/>
                </a:solidFill>
              </a:rPr>
              <a:t>here are many sliding surfaces, it is not easy for maintenance.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3455876" y="1330530"/>
            <a:ext cx="5472608" cy="307777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</a:rPr>
              <a:t>It is necessary to machine the main body side with 5 axes machine.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 flipH="1" flipV="1">
            <a:off x="1835696" y="2276872"/>
            <a:ext cx="1224136" cy="33843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/>
          <p:cNvSpPr/>
          <p:nvPr/>
        </p:nvSpPr>
        <p:spPr>
          <a:xfrm>
            <a:off x="8316416" y="3212976"/>
            <a:ext cx="72008" cy="432048"/>
          </a:xfrm>
          <a:prstGeom prst="rect">
            <a:avLst/>
          </a:prstGeom>
          <a:solidFill>
            <a:srgbClr val="0070C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7092280" y="3933056"/>
            <a:ext cx="72008" cy="288032"/>
          </a:xfrm>
          <a:prstGeom prst="rect">
            <a:avLst/>
          </a:prstGeom>
          <a:solidFill>
            <a:srgbClr val="0070C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7452320" y="4293096"/>
            <a:ext cx="648072" cy="72008"/>
          </a:xfrm>
          <a:prstGeom prst="rect">
            <a:avLst/>
          </a:prstGeom>
          <a:solidFill>
            <a:srgbClr val="0070C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矢印コネクタ 29"/>
          <p:cNvCxnSpPr/>
          <p:nvPr/>
        </p:nvCxnSpPr>
        <p:spPr>
          <a:xfrm flipV="1">
            <a:off x="6444208" y="4365104"/>
            <a:ext cx="1080120" cy="15121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H="1" flipV="1">
            <a:off x="5940152" y="3501008"/>
            <a:ext cx="504056" cy="23762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V="1">
            <a:off x="6444208" y="3645024"/>
            <a:ext cx="1944216" cy="22322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>
            <a:endCxn id="27" idx="2"/>
          </p:cNvCxnSpPr>
          <p:nvPr/>
        </p:nvCxnSpPr>
        <p:spPr>
          <a:xfrm flipV="1">
            <a:off x="6444208" y="4221088"/>
            <a:ext cx="684076" cy="165618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V="1">
            <a:off x="6444208" y="2420888"/>
            <a:ext cx="216024" cy="345638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>
            <a:off x="6156176" y="1628800"/>
            <a:ext cx="288032" cy="20162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98BED6F-4351-488E-B805-2FA6C8067DD5}"/>
              </a:ext>
            </a:extLst>
          </p:cNvPr>
          <p:cNvSpPr txBox="1"/>
          <p:nvPr/>
        </p:nvSpPr>
        <p:spPr>
          <a:xfrm>
            <a:off x="0" y="209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3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en-US" altLang="ja-JP" sz="1800" dirty="0">
                <a:solidFill>
                  <a:schemeClr val="bg1"/>
                </a:solidFill>
                <a:latin typeface="+mj-lt"/>
              </a:rPr>
              <a:t>Making a compact of press die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FDF0EC7-4813-46D7-B436-69139D3DF36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315" y="1124744"/>
            <a:ext cx="5638800" cy="5510784"/>
          </a:xfrm>
          <a:prstGeom prst="rect">
            <a:avLst/>
          </a:prstGeom>
        </p:spPr>
      </p:pic>
      <p:sp>
        <p:nvSpPr>
          <p:cNvPr id="28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325469" y="51125"/>
            <a:ext cx="722661" cy="364310"/>
          </a:xfrm>
        </p:spPr>
        <p:txBody>
          <a:bodyPr/>
          <a:lstStyle/>
          <a:p>
            <a:r>
              <a:rPr lang="en-US" altLang="ja-JP" dirty="0"/>
              <a:t>18/41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9087" y="378078"/>
            <a:ext cx="8053777" cy="614973"/>
          </a:xfrm>
        </p:spPr>
        <p:txBody>
          <a:bodyPr>
            <a:normAutofit/>
          </a:bodyPr>
          <a:lstStyle/>
          <a:p>
            <a:r>
              <a:rPr kumimoji="1" lang="en-US" altLang="ja-JP" sz="3200" dirty="0">
                <a:latin typeface="+mj-ea"/>
              </a:rPr>
              <a:t>3.7 </a:t>
            </a:r>
            <a:r>
              <a:rPr lang="de-DE" altLang="ja-JP" sz="3200" dirty="0">
                <a:latin typeface="+mj-ea"/>
              </a:rPr>
              <a:t>Comparison with Rotary Cam</a:t>
            </a:r>
            <a:endParaRPr kumimoji="1" lang="ja-JP" altLang="en-US" sz="3200" dirty="0">
              <a:latin typeface="+mj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164288" y="3789040"/>
            <a:ext cx="149912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Pivot position of </a:t>
            </a:r>
          </a:p>
          <a:p>
            <a:r>
              <a:rPr lang="en-US" altLang="ja-JP" sz="1400" dirty="0"/>
              <a:t>Rotary Cam</a:t>
            </a:r>
            <a:endParaRPr kumimoji="1" lang="ja-JP" altLang="en-US" sz="1400" dirty="0"/>
          </a:p>
        </p:txBody>
      </p:sp>
      <p:cxnSp>
        <p:nvCxnSpPr>
          <p:cNvPr id="12" name="直線矢印コネクタ 11"/>
          <p:cNvCxnSpPr>
            <a:cxnSpLocks/>
          </p:cNvCxnSpPr>
          <p:nvPr/>
        </p:nvCxnSpPr>
        <p:spPr>
          <a:xfrm flipH="1">
            <a:off x="5004048" y="5010709"/>
            <a:ext cx="1800200" cy="146485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6793736" y="4822341"/>
            <a:ext cx="149912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Pivot position of </a:t>
            </a:r>
          </a:p>
          <a:p>
            <a:r>
              <a:rPr lang="en-US" altLang="ja-JP" sz="1400" dirty="0"/>
              <a:t>Swing Cam</a:t>
            </a:r>
          </a:p>
        </p:txBody>
      </p:sp>
      <p:cxnSp>
        <p:nvCxnSpPr>
          <p:cNvPr id="16" name="直線コネクタ 15"/>
          <p:cNvCxnSpPr/>
          <p:nvPr/>
        </p:nvCxnSpPr>
        <p:spPr>
          <a:xfrm rot="10800000">
            <a:off x="1403648" y="3789040"/>
            <a:ext cx="187220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rot="10800000">
            <a:off x="1403648" y="4221088"/>
            <a:ext cx="201622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rot="5400000" flipH="1" flipV="1">
            <a:off x="1331640" y="4005064"/>
            <a:ext cx="432048" cy="158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145911" y="3100318"/>
            <a:ext cx="248651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Height at the time of removal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660232" y="6165304"/>
            <a:ext cx="225895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Setting of stopper mechanism </a:t>
            </a:r>
          </a:p>
          <a:p>
            <a:r>
              <a:rPr lang="en-US" altLang="ja-JP" sz="1200" dirty="0"/>
              <a:t>avoiding of rotating.</a:t>
            </a:r>
            <a:endParaRPr kumimoji="1" lang="ja-JP" altLang="en-US" sz="1200" dirty="0"/>
          </a:p>
        </p:txBody>
      </p:sp>
      <p:sp>
        <p:nvSpPr>
          <p:cNvPr id="32" name="右矢印 31"/>
          <p:cNvSpPr/>
          <p:nvPr/>
        </p:nvSpPr>
        <p:spPr>
          <a:xfrm>
            <a:off x="3635896" y="3933056"/>
            <a:ext cx="1152128" cy="576064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>
                <a:solidFill>
                  <a:schemeClr val="bg1"/>
                </a:solidFill>
              </a:rPr>
              <a:t>Forming</a:t>
            </a:r>
            <a:r>
              <a:rPr kumimoji="1" lang="ja-JP" altLang="en-US" sz="1000" dirty="0">
                <a:solidFill>
                  <a:schemeClr val="bg1"/>
                </a:solidFill>
              </a:rPr>
              <a:t> </a:t>
            </a:r>
            <a:r>
              <a:rPr kumimoji="1" lang="en-US" altLang="ja-JP" sz="1000" dirty="0">
                <a:solidFill>
                  <a:schemeClr val="bg1"/>
                </a:solidFill>
              </a:rPr>
              <a:t>Load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33" name="左右矢印 32"/>
          <p:cNvSpPr/>
          <p:nvPr/>
        </p:nvSpPr>
        <p:spPr>
          <a:xfrm>
            <a:off x="3419872" y="6093296"/>
            <a:ext cx="1512168" cy="360040"/>
          </a:xfrm>
          <a:prstGeom prst="left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0386" y="400658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Swing Cam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10569" y="355959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Rotary Cam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020272" y="2636912"/>
            <a:ext cx="181652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de-DE" altLang="ja-JP" sz="1400" dirty="0"/>
              <a:t>All around clearance</a:t>
            </a:r>
          </a:p>
          <a:p>
            <a:r>
              <a:rPr kumimoji="1" lang="de-DE" altLang="ja-JP" sz="1400" dirty="0"/>
              <a:t>0.02mm</a:t>
            </a:r>
          </a:p>
        </p:txBody>
      </p:sp>
      <p:cxnSp>
        <p:nvCxnSpPr>
          <p:cNvPr id="37" name="直線矢印コネクタ 36"/>
          <p:cNvCxnSpPr>
            <a:stCxn id="38" idx="1"/>
          </p:cNvCxnSpPr>
          <p:nvPr/>
        </p:nvCxnSpPr>
        <p:spPr>
          <a:xfrm flipH="1" flipV="1">
            <a:off x="6012160" y="5517233"/>
            <a:ext cx="720080" cy="210507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6732240" y="5589240"/>
            <a:ext cx="2188420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Contact with </a:t>
            </a:r>
            <a:r>
              <a:rPr lang="ja-JP" altLang="en-US" sz="1200" dirty="0"/>
              <a:t>「</a:t>
            </a:r>
            <a:r>
              <a:rPr lang="en-US" altLang="ja-JP" sz="1200" dirty="0"/>
              <a:t>zero</a:t>
            </a:r>
            <a:r>
              <a:rPr lang="ja-JP" altLang="en-US" sz="1200" dirty="0"/>
              <a:t>」</a:t>
            </a:r>
            <a:r>
              <a:rPr lang="en-US" altLang="ja-JP" sz="1200" dirty="0"/>
              <a:t>clearance</a:t>
            </a:r>
            <a:endParaRPr kumimoji="1" lang="ja-JP" altLang="en-US" sz="1200" dirty="0"/>
          </a:p>
        </p:txBody>
      </p:sp>
      <p:cxnSp>
        <p:nvCxnSpPr>
          <p:cNvPr id="31" name="直線矢印コネクタ 30"/>
          <p:cNvCxnSpPr>
            <a:cxnSpLocks/>
            <a:stCxn id="35" idx="3"/>
          </p:cNvCxnSpPr>
          <p:nvPr/>
        </p:nvCxnSpPr>
        <p:spPr>
          <a:xfrm flipV="1">
            <a:off x="3059832" y="5049653"/>
            <a:ext cx="1008109" cy="12826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107504" y="4762415"/>
            <a:ext cx="295232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Since it is unable to be adjusted of </a:t>
            </a:r>
          </a:p>
          <a:p>
            <a:r>
              <a:rPr kumimoji="1" lang="en-US" altLang="ja-JP" sz="1200" dirty="0"/>
              <a:t>the clearance for Rotary</a:t>
            </a:r>
            <a:r>
              <a:rPr kumimoji="1" lang="ja-JP" altLang="en-US" sz="1200" dirty="0"/>
              <a:t> </a:t>
            </a:r>
            <a:r>
              <a:rPr lang="en-US" altLang="ja-JP" sz="1200" dirty="0"/>
              <a:t>C</a:t>
            </a:r>
            <a:r>
              <a:rPr kumimoji="1" lang="en-US" altLang="ja-JP" sz="1200" dirty="0"/>
              <a:t>am,</a:t>
            </a:r>
          </a:p>
          <a:p>
            <a:r>
              <a:rPr lang="en-US" altLang="ja-JP" sz="1200" dirty="0"/>
              <a:t>it</a:t>
            </a:r>
            <a:r>
              <a:rPr lang="ja-JP" altLang="en-US" sz="1200" dirty="0"/>
              <a:t> </a:t>
            </a:r>
            <a:r>
              <a:rPr lang="en-US" altLang="ja-JP" sz="1200" dirty="0"/>
              <a:t>is</a:t>
            </a:r>
            <a:r>
              <a:rPr lang="ja-JP" altLang="en-US" sz="1200" dirty="0"/>
              <a:t> </a:t>
            </a:r>
            <a:r>
              <a:rPr lang="en-US" altLang="ja-JP" sz="1200" dirty="0"/>
              <a:t>necessary</a:t>
            </a:r>
            <a:r>
              <a:rPr lang="ja-JP" altLang="en-US" sz="1200" dirty="0"/>
              <a:t> </a:t>
            </a:r>
            <a:r>
              <a:rPr lang="en-US" altLang="ja-JP" sz="1200" dirty="0"/>
              <a:t>to</a:t>
            </a:r>
            <a:r>
              <a:rPr lang="ja-JP" altLang="en-US" sz="1200" dirty="0"/>
              <a:t> </a:t>
            </a:r>
            <a:r>
              <a:rPr lang="en-US" altLang="ja-JP" sz="1200" dirty="0"/>
              <a:t>work</a:t>
            </a:r>
            <a:r>
              <a:rPr lang="ja-JP" altLang="en-US" sz="1200" dirty="0"/>
              <a:t> </a:t>
            </a:r>
            <a:r>
              <a:rPr lang="en-US" altLang="ja-JP" sz="1200" dirty="0"/>
              <a:t>cladding</a:t>
            </a:r>
            <a:r>
              <a:rPr lang="ja-JP" altLang="en-US" sz="1200" dirty="0"/>
              <a:t> </a:t>
            </a:r>
            <a:r>
              <a:rPr lang="en-US" altLang="ja-JP" sz="1200" dirty="0"/>
              <a:t>by welding or remake.</a:t>
            </a:r>
            <a:endParaRPr kumimoji="1" lang="ja-JP" altLang="en-US" sz="1200" dirty="0"/>
          </a:p>
        </p:txBody>
      </p:sp>
      <p:cxnSp>
        <p:nvCxnSpPr>
          <p:cNvPr id="41" name="直線矢印コネクタ 40"/>
          <p:cNvCxnSpPr>
            <a:cxnSpLocks/>
          </p:cNvCxnSpPr>
          <p:nvPr/>
        </p:nvCxnSpPr>
        <p:spPr>
          <a:xfrm>
            <a:off x="2632428" y="1791980"/>
            <a:ext cx="1939572" cy="20690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179512" y="1268760"/>
            <a:ext cx="4206722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The Rotary Cam is distorted with </a:t>
            </a:r>
          </a:p>
          <a:p>
            <a:r>
              <a:rPr lang="en-US" altLang="ja-JP" sz="1400" dirty="0"/>
              <a:t>cladding by welding &amp; F/H and does not move.</a:t>
            </a:r>
          </a:p>
        </p:txBody>
      </p:sp>
      <p:cxnSp>
        <p:nvCxnSpPr>
          <p:cNvPr id="45" name="直線矢印コネクタ 44"/>
          <p:cNvCxnSpPr/>
          <p:nvPr/>
        </p:nvCxnSpPr>
        <p:spPr>
          <a:xfrm flipH="1">
            <a:off x="5724128" y="3284984"/>
            <a:ext cx="1296144" cy="64807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>
            <a:stCxn id="9" idx="1"/>
          </p:cNvCxnSpPr>
          <p:nvPr/>
        </p:nvCxnSpPr>
        <p:spPr>
          <a:xfrm flipH="1">
            <a:off x="4932040" y="4050650"/>
            <a:ext cx="2232248" cy="60248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179512" y="2204864"/>
            <a:ext cx="2688684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It is possible to make a cladding by welding and F/H.</a:t>
            </a:r>
            <a:endParaRPr kumimoji="1" lang="ja-JP" altLang="en-US" sz="1400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041619" y="1252707"/>
            <a:ext cx="4033476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The Rotary Cams may wear out in production of </a:t>
            </a:r>
          </a:p>
          <a:p>
            <a:r>
              <a:rPr lang="en-US" altLang="ja-JP" sz="1400" dirty="0"/>
              <a:t>around 100,000 units.</a:t>
            </a: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437287" y="1896180"/>
            <a:ext cx="4586512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Since the Swing Cam </a:t>
            </a:r>
            <a:r>
              <a:rPr lang="en-US" altLang="ja-JP" sz="1200" dirty="0"/>
              <a:t>keep</a:t>
            </a:r>
            <a:r>
              <a:rPr kumimoji="1" lang="en-US" altLang="ja-JP" sz="1200" dirty="0"/>
              <a:t>s zero clearance, there is not weared.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23726" y="5753178"/>
            <a:ext cx="245291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It is very easy to be adjusted with shim up for Swing Cam.</a:t>
            </a:r>
            <a:endParaRPr kumimoji="1" lang="ja-JP" altLang="en-US" sz="12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547663" y="6309320"/>
            <a:ext cx="151216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Contact</a:t>
            </a:r>
            <a:r>
              <a:rPr kumimoji="1" lang="ja-JP" altLang="en-US" sz="1200" dirty="0"/>
              <a:t> </a:t>
            </a:r>
            <a:r>
              <a:rPr kumimoji="1" lang="en-US" altLang="ja-JP" sz="1200" dirty="0"/>
              <a:t>with</a:t>
            </a:r>
            <a:r>
              <a:rPr kumimoji="1" lang="ja-JP" altLang="en-US" sz="1200" dirty="0"/>
              <a:t> 「</a:t>
            </a:r>
            <a:r>
              <a:rPr kumimoji="1" lang="en-US" altLang="ja-JP" sz="1200" dirty="0"/>
              <a:t>zero</a:t>
            </a:r>
            <a:r>
              <a:rPr kumimoji="1" lang="ja-JP" altLang="en-US" sz="1200" dirty="0"/>
              <a:t>」</a:t>
            </a:r>
            <a:r>
              <a:rPr kumimoji="1" lang="en-US" altLang="ja-JP" sz="1200" dirty="0"/>
              <a:t>clearance</a:t>
            </a:r>
            <a:endParaRPr kumimoji="1" lang="ja-JP" altLang="en-US" sz="1200" dirty="0"/>
          </a:p>
        </p:txBody>
      </p:sp>
      <p:cxnSp>
        <p:nvCxnSpPr>
          <p:cNvPr id="40" name="直線矢印コネクタ 39"/>
          <p:cNvCxnSpPr/>
          <p:nvPr/>
        </p:nvCxnSpPr>
        <p:spPr>
          <a:xfrm flipV="1">
            <a:off x="3059832" y="5877272"/>
            <a:ext cx="360040" cy="432048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20DB170-FCC0-458C-A48E-1445A6DF092A}"/>
              </a:ext>
            </a:extLst>
          </p:cNvPr>
          <p:cNvSpPr txBox="1"/>
          <p:nvPr/>
        </p:nvSpPr>
        <p:spPr>
          <a:xfrm>
            <a:off x="0" y="209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3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en-US" altLang="ja-JP" sz="1800" dirty="0">
                <a:solidFill>
                  <a:schemeClr val="bg1"/>
                </a:solidFill>
                <a:latin typeface="+mj-lt"/>
              </a:rPr>
              <a:t>Making a compact of press die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6C8190E8-775B-4E21-ABE9-170A35440D1D}"/>
              </a:ext>
            </a:extLst>
          </p:cNvPr>
          <p:cNvCxnSpPr>
            <a:cxnSpLocks/>
          </p:cNvCxnSpPr>
          <p:nvPr/>
        </p:nvCxnSpPr>
        <p:spPr>
          <a:xfrm flipH="1" flipV="1">
            <a:off x="5732922" y="5855075"/>
            <a:ext cx="918515" cy="532447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1066726"/>
            <a:ext cx="3240360" cy="490066"/>
          </a:xfrm>
          <a:solidFill>
            <a:schemeClr val="accent2">
              <a:lumMod val="60000"/>
              <a:lumOff val="4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</a:rPr>
              <a:t>DOOR</a:t>
            </a:r>
            <a:r>
              <a:rPr lang="ja-JP" altLang="en-US" sz="2000" dirty="0">
                <a:solidFill>
                  <a:schemeClr val="tx1"/>
                </a:solidFill>
              </a:rPr>
              <a:t>　</a:t>
            </a:r>
            <a:r>
              <a:rPr lang="en-US" altLang="ja-JP" sz="2000" dirty="0">
                <a:solidFill>
                  <a:schemeClr val="tx1"/>
                </a:solidFill>
              </a:rPr>
              <a:t>OUTER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22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424788" y="36674"/>
            <a:ext cx="696416" cy="329184"/>
          </a:xfrm>
        </p:spPr>
        <p:txBody>
          <a:bodyPr/>
          <a:lstStyle/>
          <a:p>
            <a:r>
              <a:rPr lang="en-US" altLang="ja-JP" dirty="0"/>
              <a:t>19/40</a:t>
            </a:r>
            <a:endParaRPr kumimoji="1" lang="ja-JP" altLang="en-US" dirty="0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251520" y="5949280"/>
            <a:ext cx="3240360" cy="4900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latin typeface="+mj-lt"/>
                <a:ea typeface="+mj-ea"/>
                <a:cs typeface="+mj-cs"/>
              </a:rPr>
              <a:t>BOX</a:t>
            </a:r>
            <a:r>
              <a:rPr lang="ja-JP" alt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altLang="ja-JP" sz="2000" dirty="0">
                <a:latin typeface="+mj-lt"/>
                <a:ea typeface="+mj-ea"/>
                <a:cs typeface="+mj-cs"/>
              </a:rPr>
              <a:t>SIDE</a:t>
            </a:r>
            <a:r>
              <a:rPr lang="ja-JP" altLang="en-US" sz="2000" dirty="0"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OUTER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251520" y="3789040"/>
            <a:ext cx="3240360" cy="4900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FR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　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FENDER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　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OUTER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251520" y="4509120"/>
            <a:ext cx="3240360" cy="4900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BODY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　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SIDE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　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OUTER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251520" y="5243190"/>
            <a:ext cx="3240360" cy="4900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ROOF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263569" y="375792"/>
            <a:ext cx="4104456" cy="661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-1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4.</a:t>
            </a:r>
            <a:r>
              <a:rPr lang="en-US" altLang="ja-JP" sz="2800" spc="-1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Design</a:t>
            </a:r>
            <a:r>
              <a:rPr lang="ja-JP" altLang="en-US" sz="2800" spc="-1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800" spc="-1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Example</a:t>
            </a:r>
            <a:endParaRPr kumimoji="1" lang="ja-JP" altLang="en-US" sz="2800" b="0" i="0" u="none" strike="noStrike" kern="1200" cap="none" spc="-1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251520" y="1758553"/>
            <a:ext cx="3240360" cy="4900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-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HOOD</a:t>
            </a:r>
            <a:r>
              <a:rPr kumimoji="1" lang="ja-JP" altLang="en-US" sz="2000" b="0" i="0" u="none" strike="noStrike" kern="1200" cap="none" spc="-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　</a:t>
            </a:r>
            <a:r>
              <a:rPr kumimoji="1" lang="en-US" altLang="ja-JP" sz="2000" b="0" i="0" u="none" strike="noStrike" kern="1200" cap="none" spc="-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OUTER</a:t>
            </a:r>
            <a:endParaRPr kumimoji="1" lang="ja-JP" altLang="en-US" sz="2000" b="0" i="0" u="none" strike="noStrike" kern="1200" cap="none" spc="-1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EDBA1B9-757F-4DE5-BB43-C91128DC990A}"/>
              </a:ext>
            </a:extLst>
          </p:cNvPr>
          <p:cNvGrpSpPr/>
          <p:nvPr/>
        </p:nvGrpSpPr>
        <p:grpSpPr>
          <a:xfrm>
            <a:off x="4067944" y="1312303"/>
            <a:ext cx="4104456" cy="4348945"/>
            <a:chOff x="4211960" y="1024271"/>
            <a:chExt cx="4104456" cy="4348945"/>
          </a:xfrm>
        </p:grpSpPr>
        <p:pic>
          <p:nvPicPr>
            <p:cNvPr id="17" name="図 16" descr="車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1960" y="1024271"/>
              <a:ext cx="4104456" cy="4348945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9" name="フリーフォーム 18"/>
            <p:cNvSpPr/>
            <p:nvPr/>
          </p:nvSpPr>
          <p:spPr>
            <a:xfrm>
              <a:off x="6260306" y="1828712"/>
              <a:ext cx="873919" cy="833437"/>
            </a:xfrm>
            <a:custGeom>
              <a:avLst/>
              <a:gdLst>
                <a:gd name="connsiteX0" fmla="*/ 0 w 873919"/>
                <a:gd name="connsiteY0" fmla="*/ 207168 h 833437"/>
                <a:gd name="connsiteX1" fmla="*/ 369094 w 873919"/>
                <a:gd name="connsiteY1" fmla="*/ 109537 h 833437"/>
                <a:gd name="connsiteX2" fmla="*/ 833438 w 873919"/>
                <a:gd name="connsiteY2" fmla="*/ 0 h 833437"/>
                <a:gd name="connsiteX3" fmla="*/ 862013 w 873919"/>
                <a:gd name="connsiteY3" fmla="*/ 57150 h 833437"/>
                <a:gd name="connsiteX4" fmla="*/ 873919 w 873919"/>
                <a:gd name="connsiteY4" fmla="*/ 157162 h 833437"/>
                <a:gd name="connsiteX5" fmla="*/ 869157 w 873919"/>
                <a:gd name="connsiteY5" fmla="*/ 219075 h 833437"/>
                <a:gd name="connsiteX6" fmla="*/ 859632 w 873919"/>
                <a:gd name="connsiteY6" fmla="*/ 285750 h 833437"/>
                <a:gd name="connsiteX7" fmla="*/ 854869 w 873919"/>
                <a:gd name="connsiteY7" fmla="*/ 366712 h 833437"/>
                <a:gd name="connsiteX8" fmla="*/ 864394 w 873919"/>
                <a:gd name="connsiteY8" fmla="*/ 426243 h 833437"/>
                <a:gd name="connsiteX9" fmla="*/ 864394 w 873919"/>
                <a:gd name="connsiteY9" fmla="*/ 459581 h 833437"/>
                <a:gd name="connsiteX10" fmla="*/ 862013 w 873919"/>
                <a:gd name="connsiteY10" fmla="*/ 519112 h 833437"/>
                <a:gd name="connsiteX11" fmla="*/ 857250 w 873919"/>
                <a:gd name="connsiteY11" fmla="*/ 609600 h 833437"/>
                <a:gd name="connsiteX12" fmla="*/ 428625 w 873919"/>
                <a:gd name="connsiteY12" fmla="*/ 726281 h 833437"/>
                <a:gd name="connsiteX13" fmla="*/ 52388 w 873919"/>
                <a:gd name="connsiteY13" fmla="*/ 833437 h 833437"/>
                <a:gd name="connsiteX14" fmla="*/ 14288 w 873919"/>
                <a:gd name="connsiteY14" fmla="*/ 833437 h 833437"/>
                <a:gd name="connsiteX15" fmla="*/ 0 w 873919"/>
                <a:gd name="connsiteY15" fmla="*/ 645318 h 833437"/>
                <a:gd name="connsiteX16" fmla="*/ 7144 w 873919"/>
                <a:gd name="connsiteY16" fmla="*/ 585787 h 833437"/>
                <a:gd name="connsiteX17" fmla="*/ 2382 w 873919"/>
                <a:gd name="connsiteY17" fmla="*/ 400050 h 833437"/>
                <a:gd name="connsiteX18" fmla="*/ 0 w 873919"/>
                <a:gd name="connsiteY18" fmla="*/ 207168 h 833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73919" h="833437">
                  <a:moveTo>
                    <a:pt x="0" y="207168"/>
                  </a:moveTo>
                  <a:lnTo>
                    <a:pt x="369094" y="109537"/>
                  </a:lnTo>
                  <a:lnTo>
                    <a:pt x="833438" y="0"/>
                  </a:lnTo>
                  <a:lnTo>
                    <a:pt x="862013" y="57150"/>
                  </a:lnTo>
                  <a:lnTo>
                    <a:pt x="873919" y="157162"/>
                  </a:lnTo>
                  <a:lnTo>
                    <a:pt x="869157" y="219075"/>
                  </a:lnTo>
                  <a:lnTo>
                    <a:pt x="859632" y="285750"/>
                  </a:lnTo>
                  <a:lnTo>
                    <a:pt x="854869" y="366712"/>
                  </a:lnTo>
                  <a:lnTo>
                    <a:pt x="864394" y="426243"/>
                  </a:lnTo>
                  <a:lnTo>
                    <a:pt x="864394" y="459581"/>
                  </a:lnTo>
                  <a:cubicBezTo>
                    <a:pt x="863600" y="479425"/>
                    <a:pt x="862807" y="499268"/>
                    <a:pt x="862013" y="519112"/>
                  </a:cubicBezTo>
                  <a:lnTo>
                    <a:pt x="857250" y="609600"/>
                  </a:lnTo>
                  <a:lnTo>
                    <a:pt x="428625" y="726281"/>
                  </a:lnTo>
                  <a:lnTo>
                    <a:pt x="52388" y="833437"/>
                  </a:lnTo>
                  <a:lnTo>
                    <a:pt x="14288" y="833437"/>
                  </a:lnTo>
                  <a:lnTo>
                    <a:pt x="0" y="645318"/>
                  </a:lnTo>
                  <a:lnTo>
                    <a:pt x="7144" y="585787"/>
                  </a:lnTo>
                  <a:lnTo>
                    <a:pt x="2382" y="400050"/>
                  </a:lnTo>
                  <a:lnTo>
                    <a:pt x="0" y="20716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 19"/>
            <p:cNvSpPr/>
            <p:nvPr/>
          </p:nvSpPr>
          <p:spPr>
            <a:xfrm>
              <a:off x="7105650" y="1681074"/>
              <a:ext cx="650081" cy="754856"/>
            </a:xfrm>
            <a:custGeom>
              <a:avLst/>
              <a:gdLst>
                <a:gd name="connsiteX0" fmla="*/ 0 w 650081"/>
                <a:gd name="connsiteY0" fmla="*/ 138113 h 754856"/>
                <a:gd name="connsiteX1" fmla="*/ 635794 w 650081"/>
                <a:gd name="connsiteY1" fmla="*/ 0 h 754856"/>
                <a:gd name="connsiteX2" fmla="*/ 650081 w 650081"/>
                <a:gd name="connsiteY2" fmla="*/ 109538 h 754856"/>
                <a:gd name="connsiteX3" fmla="*/ 650081 w 650081"/>
                <a:gd name="connsiteY3" fmla="*/ 188119 h 754856"/>
                <a:gd name="connsiteX4" fmla="*/ 600075 w 650081"/>
                <a:gd name="connsiteY4" fmla="*/ 319088 h 754856"/>
                <a:gd name="connsiteX5" fmla="*/ 559594 w 650081"/>
                <a:gd name="connsiteY5" fmla="*/ 385763 h 754856"/>
                <a:gd name="connsiteX6" fmla="*/ 535781 w 650081"/>
                <a:gd name="connsiteY6" fmla="*/ 450056 h 754856"/>
                <a:gd name="connsiteX7" fmla="*/ 519113 w 650081"/>
                <a:gd name="connsiteY7" fmla="*/ 473869 h 754856"/>
                <a:gd name="connsiteX8" fmla="*/ 442913 w 650081"/>
                <a:gd name="connsiteY8" fmla="*/ 614363 h 754856"/>
                <a:gd name="connsiteX9" fmla="*/ 381000 w 650081"/>
                <a:gd name="connsiteY9" fmla="*/ 652463 h 754856"/>
                <a:gd name="connsiteX10" fmla="*/ 233363 w 650081"/>
                <a:gd name="connsiteY10" fmla="*/ 697706 h 754856"/>
                <a:gd name="connsiteX11" fmla="*/ 23813 w 650081"/>
                <a:gd name="connsiteY11" fmla="*/ 754856 h 754856"/>
                <a:gd name="connsiteX12" fmla="*/ 35719 w 650081"/>
                <a:gd name="connsiteY12" fmla="*/ 578644 h 754856"/>
                <a:gd name="connsiteX13" fmla="*/ 23813 w 650081"/>
                <a:gd name="connsiteY13" fmla="*/ 509588 h 754856"/>
                <a:gd name="connsiteX14" fmla="*/ 47625 w 650081"/>
                <a:gd name="connsiteY14" fmla="*/ 328613 h 754856"/>
                <a:gd name="connsiteX15" fmla="*/ 38100 w 650081"/>
                <a:gd name="connsiteY15" fmla="*/ 235744 h 754856"/>
                <a:gd name="connsiteX16" fmla="*/ 26194 w 650081"/>
                <a:gd name="connsiteY16" fmla="*/ 183356 h 754856"/>
                <a:gd name="connsiteX17" fmla="*/ 0 w 650081"/>
                <a:gd name="connsiteY17" fmla="*/ 138113 h 754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0081" h="754856">
                  <a:moveTo>
                    <a:pt x="0" y="138113"/>
                  </a:moveTo>
                  <a:lnTo>
                    <a:pt x="635794" y="0"/>
                  </a:lnTo>
                  <a:lnTo>
                    <a:pt x="650081" y="109538"/>
                  </a:lnTo>
                  <a:lnTo>
                    <a:pt x="650081" y="188119"/>
                  </a:lnTo>
                  <a:lnTo>
                    <a:pt x="600075" y="319088"/>
                  </a:lnTo>
                  <a:lnTo>
                    <a:pt x="559594" y="385763"/>
                  </a:lnTo>
                  <a:lnTo>
                    <a:pt x="535781" y="450056"/>
                  </a:lnTo>
                  <a:lnTo>
                    <a:pt x="519113" y="473869"/>
                  </a:lnTo>
                  <a:lnTo>
                    <a:pt x="442913" y="614363"/>
                  </a:lnTo>
                  <a:lnTo>
                    <a:pt x="381000" y="652463"/>
                  </a:lnTo>
                  <a:lnTo>
                    <a:pt x="233363" y="697706"/>
                  </a:lnTo>
                  <a:lnTo>
                    <a:pt x="23813" y="754856"/>
                  </a:lnTo>
                  <a:lnTo>
                    <a:pt x="35719" y="578644"/>
                  </a:lnTo>
                  <a:lnTo>
                    <a:pt x="23813" y="509588"/>
                  </a:lnTo>
                  <a:lnTo>
                    <a:pt x="47625" y="328613"/>
                  </a:lnTo>
                  <a:lnTo>
                    <a:pt x="38100" y="235744"/>
                  </a:lnTo>
                  <a:lnTo>
                    <a:pt x="26194" y="183356"/>
                  </a:lnTo>
                  <a:lnTo>
                    <a:pt x="0" y="138113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リーフォーム 15"/>
            <p:cNvSpPr/>
            <p:nvPr/>
          </p:nvSpPr>
          <p:spPr>
            <a:xfrm>
              <a:off x="4357688" y="1704887"/>
              <a:ext cx="1681162" cy="695325"/>
            </a:xfrm>
            <a:custGeom>
              <a:avLst/>
              <a:gdLst>
                <a:gd name="connsiteX0" fmla="*/ 828675 w 1681162"/>
                <a:gd name="connsiteY0" fmla="*/ 0 h 695325"/>
                <a:gd name="connsiteX1" fmla="*/ 933450 w 1681162"/>
                <a:gd name="connsiteY1" fmla="*/ 69056 h 695325"/>
                <a:gd name="connsiteX2" fmla="*/ 1092993 w 1681162"/>
                <a:gd name="connsiteY2" fmla="*/ 140493 h 695325"/>
                <a:gd name="connsiteX3" fmla="*/ 1276350 w 1681162"/>
                <a:gd name="connsiteY3" fmla="*/ 209550 h 695325"/>
                <a:gd name="connsiteX4" fmla="*/ 1540668 w 1681162"/>
                <a:gd name="connsiteY4" fmla="*/ 283368 h 695325"/>
                <a:gd name="connsiteX5" fmla="*/ 1635918 w 1681162"/>
                <a:gd name="connsiteY5" fmla="*/ 309562 h 695325"/>
                <a:gd name="connsiteX6" fmla="*/ 1666875 w 1681162"/>
                <a:gd name="connsiteY6" fmla="*/ 307181 h 695325"/>
                <a:gd name="connsiteX7" fmla="*/ 1681162 w 1681162"/>
                <a:gd name="connsiteY7" fmla="*/ 309562 h 695325"/>
                <a:gd name="connsiteX8" fmla="*/ 1593056 w 1681162"/>
                <a:gd name="connsiteY8" fmla="*/ 354806 h 695325"/>
                <a:gd name="connsiteX9" fmla="*/ 1416843 w 1681162"/>
                <a:gd name="connsiteY9" fmla="*/ 423862 h 695325"/>
                <a:gd name="connsiteX10" fmla="*/ 1007268 w 1681162"/>
                <a:gd name="connsiteY10" fmla="*/ 590550 h 695325"/>
                <a:gd name="connsiteX11" fmla="*/ 897731 w 1681162"/>
                <a:gd name="connsiteY11" fmla="*/ 592931 h 695325"/>
                <a:gd name="connsiteX12" fmla="*/ 778668 w 1681162"/>
                <a:gd name="connsiteY12" fmla="*/ 602456 h 695325"/>
                <a:gd name="connsiteX13" fmla="*/ 604837 w 1681162"/>
                <a:gd name="connsiteY13" fmla="*/ 623887 h 695325"/>
                <a:gd name="connsiteX14" fmla="*/ 511968 w 1681162"/>
                <a:gd name="connsiteY14" fmla="*/ 652462 h 695325"/>
                <a:gd name="connsiteX15" fmla="*/ 447675 w 1681162"/>
                <a:gd name="connsiteY15" fmla="*/ 695325 h 695325"/>
                <a:gd name="connsiteX16" fmla="*/ 395287 w 1681162"/>
                <a:gd name="connsiteY16" fmla="*/ 681037 h 695325"/>
                <a:gd name="connsiteX17" fmla="*/ 219075 w 1681162"/>
                <a:gd name="connsiteY17" fmla="*/ 626268 h 695325"/>
                <a:gd name="connsiteX18" fmla="*/ 97631 w 1681162"/>
                <a:gd name="connsiteY18" fmla="*/ 561975 h 695325"/>
                <a:gd name="connsiteX19" fmla="*/ 73818 w 1681162"/>
                <a:gd name="connsiteY19" fmla="*/ 535781 h 695325"/>
                <a:gd name="connsiteX20" fmla="*/ 21431 w 1681162"/>
                <a:gd name="connsiteY20" fmla="*/ 478631 h 695325"/>
                <a:gd name="connsiteX21" fmla="*/ 0 w 1681162"/>
                <a:gd name="connsiteY21" fmla="*/ 431006 h 695325"/>
                <a:gd name="connsiteX22" fmla="*/ 52387 w 1681162"/>
                <a:gd name="connsiteY22" fmla="*/ 345281 h 695325"/>
                <a:gd name="connsiteX23" fmla="*/ 130968 w 1681162"/>
                <a:gd name="connsiteY23" fmla="*/ 273843 h 695325"/>
                <a:gd name="connsiteX24" fmla="*/ 266700 w 1681162"/>
                <a:gd name="connsiteY24" fmla="*/ 200025 h 695325"/>
                <a:gd name="connsiteX25" fmla="*/ 435768 w 1681162"/>
                <a:gd name="connsiteY25" fmla="*/ 123825 h 695325"/>
                <a:gd name="connsiteX26" fmla="*/ 631031 w 1681162"/>
                <a:gd name="connsiteY26" fmla="*/ 52387 h 695325"/>
                <a:gd name="connsiteX27" fmla="*/ 828675 w 1681162"/>
                <a:gd name="connsiteY27" fmla="*/ 0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81162" h="695325">
                  <a:moveTo>
                    <a:pt x="828675" y="0"/>
                  </a:moveTo>
                  <a:lnTo>
                    <a:pt x="933450" y="69056"/>
                  </a:lnTo>
                  <a:lnTo>
                    <a:pt x="1092993" y="140493"/>
                  </a:lnTo>
                  <a:lnTo>
                    <a:pt x="1276350" y="209550"/>
                  </a:lnTo>
                  <a:lnTo>
                    <a:pt x="1540668" y="283368"/>
                  </a:lnTo>
                  <a:lnTo>
                    <a:pt x="1635918" y="309562"/>
                  </a:lnTo>
                  <a:lnTo>
                    <a:pt x="1666875" y="307181"/>
                  </a:lnTo>
                  <a:lnTo>
                    <a:pt x="1681162" y="309562"/>
                  </a:lnTo>
                  <a:lnTo>
                    <a:pt x="1593056" y="354806"/>
                  </a:lnTo>
                  <a:lnTo>
                    <a:pt x="1416843" y="423862"/>
                  </a:lnTo>
                  <a:lnTo>
                    <a:pt x="1007268" y="590550"/>
                  </a:lnTo>
                  <a:lnTo>
                    <a:pt x="897731" y="592931"/>
                  </a:lnTo>
                  <a:lnTo>
                    <a:pt x="778668" y="602456"/>
                  </a:lnTo>
                  <a:lnTo>
                    <a:pt x="604837" y="623887"/>
                  </a:lnTo>
                  <a:lnTo>
                    <a:pt x="511968" y="652462"/>
                  </a:lnTo>
                  <a:lnTo>
                    <a:pt x="447675" y="695325"/>
                  </a:lnTo>
                  <a:lnTo>
                    <a:pt x="395287" y="681037"/>
                  </a:lnTo>
                  <a:lnTo>
                    <a:pt x="219075" y="626268"/>
                  </a:lnTo>
                  <a:lnTo>
                    <a:pt x="97631" y="561975"/>
                  </a:lnTo>
                  <a:lnTo>
                    <a:pt x="73818" y="535781"/>
                  </a:lnTo>
                  <a:lnTo>
                    <a:pt x="21431" y="478631"/>
                  </a:lnTo>
                  <a:lnTo>
                    <a:pt x="0" y="431006"/>
                  </a:lnTo>
                  <a:lnTo>
                    <a:pt x="52387" y="345281"/>
                  </a:lnTo>
                  <a:lnTo>
                    <a:pt x="130968" y="273843"/>
                  </a:lnTo>
                  <a:lnTo>
                    <a:pt x="266700" y="200025"/>
                  </a:lnTo>
                  <a:lnTo>
                    <a:pt x="435768" y="123825"/>
                  </a:lnTo>
                  <a:lnTo>
                    <a:pt x="631031" y="52387"/>
                  </a:lnTo>
                  <a:lnTo>
                    <a:pt x="82867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リーフォーム 17"/>
            <p:cNvSpPr/>
            <p:nvPr/>
          </p:nvSpPr>
          <p:spPr>
            <a:xfrm>
              <a:off x="4388644" y="3676562"/>
              <a:ext cx="1364456" cy="681037"/>
            </a:xfrm>
            <a:custGeom>
              <a:avLst/>
              <a:gdLst>
                <a:gd name="connsiteX0" fmla="*/ 502444 w 1364456"/>
                <a:gd name="connsiteY0" fmla="*/ 0 h 681037"/>
                <a:gd name="connsiteX1" fmla="*/ 750094 w 1364456"/>
                <a:gd name="connsiteY1" fmla="*/ 50006 h 681037"/>
                <a:gd name="connsiteX2" fmla="*/ 995362 w 1364456"/>
                <a:gd name="connsiteY2" fmla="*/ 92868 h 681037"/>
                <a:gd name="connsiteX3" fmla="*/ 1364456 w 1364456"/>
                <a:gd name="connsiteY3" fmla="*/ 159543 h 681037"/>
                <a:gd name="connsiteX4" fmla="*/ 966787 w 1364456"/>
                <a:gd name="connsiteY4" fmla="*/ 209550 h 681037"/>
                <a:gd name="connsiteX5" fmla="*/ 785812 w 1364456"/>
                <a:gd name="connsiteY5" fmla="*/ 250031 h 681037"/>
                <a:gd name="connsiteX6" fmla="*/ 690562 w 1364456"/>
                <a:gd name="connsiteY6" fmla="*/ 385762 h 681037"/>
                <a:gd name="connsiteX7" fmla="*/ 619125 w 1364456"/>
                <a:gd name="connsiteY7" fmla="*/ 466725 h 681037"/>
                <a:gd name="connsiteX8" fmla="*/ 533400 w 1364456"/>
                <a:gd name="connsiteY8" fmla="*/ 628650 h 681037"/>
                <a:gd name="connsiteX9" fmla="*/ 514350 w 1364456"/>
                <a:gd name="connsiteY9" fmla="*/ 657225 h 681037"/>
                <a:gd name="connsiteX10" fmla="*/ 447675 w 1364456"/>
                <a:gd name="connsiteY10" fmla="*/ 681037 h 681037"/>
                <a:gd name="connsiteX11" fmla="*/ 364331 w 1364456"/>
                <a:gd name="connsiteY11" fmla="*/ 661987 h 681037"/>
                <a:gd name="connsiteX12" fmla="*/ 250031 w 1364456"/>
                <a:gd name="connsiteY12" fmla="*/ 628650 h 681037"/>
                <a:gd name="connsiteX13" fmla="*/ 133350 w 1364456"/>
                <a:gd name="connsiteY13" fmla="*/ 585787 h 681037"/>
                <a:gd name="connsiteX14" fmla="*/ 47625 w 1364456"/>
                <a:gd name="connsiteY14" fmla="*/ 542925 h 681037"/>
                <a:gd name="connsiteX15" fmla="*/ 7144 w 1364456"/>
                <a:gd name="connsiteY15" fmla="*/ 461962 h 681037"/>
                <a:gd name="connsiteX16" fmla="*/ 0 w 1364456"/>
                <a:gd name="connsiteY16" fmla="*/ 402431 h 681037"/>
                <a:gd name="connsiteX17" fmla="*/ 4762 w 1364456"/>
                <a:gd name="connsiteY17" fmla="*/ 290512 h 681037"/>
                <a:gd name="connsiteX18" fmla="*/ 19050 w 1364456"/>
                <a:gd name="connsiteY18" fmla="*/ 214312 h 681037"/>
                <a:gd name="connsiteX19" fmla="*/ 26194 w 1364456"/>
                <a:gd name="connsiteY19" fmla="*/ 161925 h 681037"/>
                <a:gd name="connsiteX20" fmla="*/ 4762 w 1364456"/>
                <a:gd name="connsiteY20" fmla="*/ 88106 h 681037"/>
                <a:gd name="connsiteX21" fmla="*/ 121444 w 1364456"/>
                <a:gd name="connsiteY21" fmla="*/ 59531 h 681037"/>
                <a:gd name="connsiteX22" fmla="*/ 502444 w 1364456"/>
                <a:gd name="connsiteY22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4456" h="681037">
                  <a:moveTo>
                    <a:pt x="502444" y="0"/>
                  </a:moveTo>
                  <a:lnTo>
                    <a:pt x="750094" y="50006"/>
                  </a:lnTo>
                  <a:lnTo>
                    <a:pt x="995362" y="92868"/>
                  </a:lnTo>
                  <a:lnTo>
                    <a:pt x="1364456" y="159543"/>
                  </a:lnTo>
                  <a:lnTo>
                    <a:pt x="966787" y="209550"/>
                  </a:lnTo>
                  <a:lnTo>
                    <a:pt x="785812" y="250031"/>
                  </a:lnTo>
                  <a:lnTo>
                    <a:pt x="690562" y="385762"/>
                  </a:lnTo>
                  <a:lnTo>
                    <a:pt x="619125" y="466725"/>
                  </a:lnTo>
                  <a:lnTo>
                    <a:pt x="533400" y="628650"/>
                  </a:lnTo>
                  <a:lnTo>
                    <a:pt x="514350" y="657225"/>
                  </a:lnTo>
                  <a:lnTo>
                    <a:pt x="447675" y="681037"/>
                  </a:lnTo>
                  <a:lnTo>
                    <a:pt x="364331" y="661987"/>
                  </a:lnTo>
                  <a:lnTo>
                    <a:pt x="250031" y="628650"/>
                  </a:lnTo>
                  <a:lnTo>
                    <a:pt x="133350" y="585787"/>
                  </a:lnTo>
                  <a:lnTo>
                    <a:pt x="47625" y="542925"/>
                  </a:lnTo>
                  <a:lnTo>
                    <a:pt x="7144" y="461962"/>
                  </a:lnTo>
                  <a:lnTo>
                    <a:pt x="0" y="402431"/>
                  </a:lnTo>
                  <a:lnTo>
                    <a:pt x="4762" y="290512"/>
                  </a:lnTo>
                  <a:lnTo>
                    <a:pt x="19050" y="214312"/>
                  </a:lnTo>
                  <a:lnTo>
                    <a:pt x="26194" y="161925"/>
                  </a:lnTo>
                  <a:lnTo>
                    <a:pt x="4762" y="88106"/>
                  </a:lnTo>
                  <a:lnTo>
                    <a:pt x="121444" y="59531"/>
                  </a:lnTo>
                  <a:lnTo>
                    <a:pt x="502444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フリーフォーム 20"/>
            <p:cNvSpPr/>
            <p:nvPr/>
          </p:nvSpPr>
          <p:spPr>
            <a:xfrm>
              <a:off x="5164931" y="1933487"/>
              <a:ext cx="1095375" cy="745331"/>
            </a:xfrm>
            <a:custGeom>
              <a:avLst/>
              <a:gdLst>
                <a:gd name="connsiteX0" fmla="*/ 211932 w 1095375"/>
                <a:gd name="connsiteY0" fmla="*/ 371475 h 745331"/>
                <a:gd name="connsiteX1" fmla="*/ 211932 w 1095375"/>
                <a:gd name="connsiteY1" fmla="*/ 371475 h 745331"/>
                <a:gd name="connsiteX2" fmla="*/ 866775 w 1095375"/>
                <a:gd name="connsiteY2" fmla="*/ 107156 h 745331"/>
                <a:gd name="connsiteX3" fmla="*/ 969169 w 1095375"/>
                <a:gd name="connsiteY3" fmla="*/ 0 h 745331"/>
                <a:gd name="connsiteX4" fmla="*/ 1059657 w 1095375"/>
                <a:gd name="connsiteY4" fmla="*/ 28575 h 745331"/>
                <a:gd name="connsiteX5" fmla="*/ 1004888 w 1095375"/>
                <a:gd name="connsiteY5" fmla="*/ 100012 h 745331"/>
                <a:gd name="connsiteX6" fmla="*/ 1023938 w 1095375"/>
                <a:gd name="connsiteY6" fmla="*/ 123825 h 745331"/>
                <a:gd name="connsiteX7" fmla="*/ 1076325 w 1095375"/>
                <a:gd name="connsiteY7" fmla="*/ 109537 h 745331"/>
                <a:gd name="connsiteX8" fmla="*/ 1088232 w 1095375"/>
                <a:gd name="connsiteY8" fmla="*/ 471487 h 745331"/>
                <a:gd name="connsiteX9" fmla="*/ 1083469 w 1095375"/>
                <a:gd name="connsiteY9" fmla="*/ 542925 h 745331"/>
                <a:gd name="connsiteX10" fmla="*/ 1085850 w 1095375"/>
                <a:gd name="connsiteY10" fmla="*/ 569118 h 745331"/>
                <a:gd name="connsiteX11" fmla="*/ 1092994 w 1095375"/>
                <a:gd name="connsiteY11" fmla="*/ 690562 h 745331"/>
                <a:gd name="connsiteX12" fmla="*/ 1095375 w 1095375"/>
                <a:gd name="connsiteY12" fmla="*/ 731043 h 745331"/>
                <a:gd name="connsiteX13" fmla="*/ 995363 w 1095375"/>
                <a:gd name="connsiteY13" fmla="*/ 745331 h 745331"/>
                <a:gd name="connsiteX14" fmla="*/ 973932 w 1095375"/>
                <a:gd name="connsiteY14" fmla="*/ 638175 h 745331"/>
                <a:gd name="connsiteX15" fmla="*/ 945357 w 1095375"/>
                <a:gd name="connsiteY15" fmla="*/ 542925 h 745331"/>
                <a:gd name="connsiteX16" fmla="*/ 892969 w 1095375"/>
                <a:gd name="connsiteY16" fmla="*/ 504825 h 745331"/>
                <a:gd name="connsiteX17" fmla="*/ 769144 w 1095375"/>
                <a:gd name="connsiteY17" fmla="*/ 466725 h 745331"/>
                <a:gd name="connsiteX18" fmla="*/ 666750 w 1095375"/>
                <a:gd name="connsiteY18" fmla="*/ 471487 h 745331"/>
                <a:gd name="connsiteX19" fmla="*/ 583407 w 1095375"/>
                <a:gd name="connsiteY19" fmla="*/ 490537 h 745331"/>
                <a:gd name="connsiteX20" fmla="*/ 490538 w 1095375"/>
                <a:gd name="connsiteY20" fmla="*/ 552450 h 745331"/>
                <a:gd name="connsiteX21" fmla="*/ 402432 w 1095375"/>
                <a:gd name="connsiteY21" fmla="*/ 631031 h 745331"/>
                <a:gd name="connsiteX22" fmla="*/ 288132 w 1095375"/>
                <a:gd name="connsiteY22" fmla="*/ 652462 h 745331"/>
                <a:gd name="connsiteX23" fmla="*/ 142875 w 1095375"/>
                <a:gd name="connsiteY23" fmla="*/ 683418 h 745331"/>
                <a:gd name="connsiteX24" fmla="*/ 0 w 1095375"/>
                <a:gd name="connsiteY24" fmla="*/ 704850 h 745331"/>
                <a:gd name="connsiteX25" fmla="*/ 11907 w 1095375"/>
                <a:gd name="connsiteY25" fmla="*/ 631031 h 745331"/>
                <a:gd name="connsiteX26" fmla="*/ 147638 w 1095375"/>
                <a:gd name="connsiteY26" fmla="*/ 500062 h 745331"/>
                <a:gd name="connsiteX27" fmla="*/ 211932 w 1095375"/>
                <a:gd name="connsiteY27" fmla="*/ 371475 h 745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95375" h="745331">
                  <a:moveTo>
                    <a:pt x="211932" y="371475"/>
                  </a:moveTo>
                  <a:lnTo>
                    <a:pt x="211932" y="371475"/>
                  </a:lnTo>
                  <a:lnTo>
                    <a:pt x="866775" y="107156"/>
                  </a:lnTo>
                  <a:lnTo>
                    <a:pt x="969169" y="0"/>
                  </a:lnTo>
                  <a:lnTo>
                    <a:pt x="1059657" y="28575"/>
                  </a:lnTo>
                  <a:lnTo>
                    <a:pt x="1004888" y="100012"/>
                  </a:lnTo>
                  <a:lnTo>
                    <a:pt x="1023938" y="123825"/>
                  </a:lnTo>
                  <a:lnTo>
                    <a:pt x="1076325" y="109537"/>
                  </a:lnTo>
                  <a:lnTo>
                    <a:pt x="1088232" y="471487"/>
                  </a:lnTo>
                  <a:lnTo>
                    <a:pt x="1083469" y="542925"/>
                  </a:lnTo>
                  <a:lnTo>
                    <a:pt x="1085850" y="569118"/>
                  </a:lnTo>
                  <a:lnTo>
                    <a:pt x="1092994" y="690562"/>
                  </a:lnTo>
                  <a:lnTo>
                    <a:pt x="1095375" y="731043"/>
                  </a:lnTo>
                  <a:lnTo>
                    <a:pt x="995363" y="745331"/>
                  </a:lnTo>
                  <a:lnTo>
                    <a:pt x="973932" y="638175"/>
                  </a:lnTo>
                  <a:lnTo>
                    <a:pt x="945357" y="542925"/>
                  </a:lnTo>
                  <a:lnTo>
                    <a:pt x="892969" y="504825"/>
                  </a:lnTo>
                  <a:lnTo>
                    <a:pt x="769144" y="466725"/>
                  </a:lnTo>
                  <a:lnTo>
                    <a:pt x="666750" y="471487"/>
                  </a:lnTo>
                  <a:lnTo>
                    <a:pt x="583407" y="490537"/>
                  </a:lnTo>
                  <a:lnTo>
                    <a:pt x="490538" y="552450"/>
                  </a:lnTo>
                  <a:lnTo>
                    <a:pt x="402432" y="631031"/>
                  </a:lnTo>
                  <a:lnTo>
                    <a:pt x="288132" y="652462"/>
                  </a:lnTo>
                  <a:lnTo>
                    <a:pt x="142875" y="683418"/>
                  </a:lnTo>
                  <a:lnTo>
                    <a:pt x="0" y="704850"/>
                  </a:lnTo>
                  <a:lnTo>
                    <a:pt x="11907" y="631031"/>
                  </a:lnTo>
                  <a:lnTo>
                    <a:pt x="147638" y="500062"/>
                  </a:lnTo>
                  <a:lnTo>
                    <a:pt x="211932" y="37147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5941219" y="1154818"/>
              <a:ext cx="1483519" cy="273844"/>
            </a:xfrm>
            <a:custGeom>
              <a:avLst/>
              <a:gdLst>
                <a:gd name="connsiteX0" fmla="*/ 0 w 1483519"/>
                <a:gd name="connsiteY0" fmla="*/ 114300 h 273844"/>
                <a:gd name="connsiteX1" fmla="*/ 223837 w 1483519"/>
                <a:gd name="connsiteY1" fmla="*/ 171450 h 273844"/>
                <a:gd name="connsiteX2" fmla="*/ 497681 w 1483519"/>
                <a:gd name="connsiteY2" fmla="*/ 230981 h 273844"/>
                <a:gd name="connsiteX3" fmla="*/ 628650 w 1483519"/>
                <a:gd name="connsiteY3" fmla="*/ 273844 h 273844"/>
                <a:gd name="connsiteX4" fmla="*/ 704850 w 1483519"/>
                <a:gd name="connsiteY4" fmla="*/ 221456 h 273844"/>
                <a:gd name="connsiteX5" fmla="*/ 850106 w 1483519"/>
                <a:gd name="connsiteY5" fmla="*/ 169069 h 273844"/>
                <a:gd name="connsiteX6" fmla="*/ 1059656 w 1483519"/>
                <a:gd name="connsiteY6" fmla="*/ 133350 h 273844"/>
                <a:gd name="connsiteX7" fmla="*/ 1340644 w 1483519"/>
                <a:gd name="connsiteY7" fmla="*/ 109537 h 273844"/>
                <a:gd name="connsiteX8" fmla="*/ 1483519 w 1483519"/>
                <a:gd name="connsiteY8" fmla="*/ 109537 h 273844"/>
                <a:gd name="connsiteX9" fmla="*/ 1278731 w 1483519"/>
                <a:gd name="connsiteY9" fmla="*/ 52387 h 273844"/>
                <a:gd name="connsiteX10" fmla="*/ 1073944 w 1483519"/>
                <a:gd name="connsiteY10" fmla="*/ 11906 h 273844"/>
                <a:gd name="connsiteX11" fmla="*/ 842962 w 1483519"/>
                <a:gd name="connsiteY11" fmla="*/ 4762 h 273844"/>
                <a:gd name="connsiteX12" fmla="*/ 661987 w 1483519"/>
                <a:gd name="connsiteY12" fmla="*/ 0 h 273844"/>
                <a:gd name="connsiteX13" fmla="*/ 464344 w 1483519"/>
                <a:gd name="connsiteY13" fmla="*/ 23812 h 273844"/>
                <a:gd name="connsiteX14" fmla="*/ 228600 w 1483519"/>
                <a:gd name="connsiteY14" fmla="*/ 47625 h 273844"/>
                <a:gd name="connsiteX15" fmla="*/ 0 w 1483519"/>
                <a:gd name="connsiteY15" fmla="*/ 114300 h 27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3519" h="273844">
                  <a:moveTo>
                    <a:pt x="0" y="114300"/>
                  </a:moveTo>
                  <a:lnTo>
                    <a:pt x="223837" y="171450"/>
                  </a:lnTo>
                  <a:lnTo>
                    <a:pt x="497681" y="230981"/>
                  </a:lnTo>
                  <a:lnTo>
                    <a:pt x="628650" y="273844"/>
                  </a:lnTo>
                  <a:lnTo>
                    <a:pt x="704850" y="221456"/>
                  </a:lnTo>
                  <a:lnTo>
                    <a:pt x="850106" y="169069"/>
                  </a:lnTo>
                  <a:lnTo>
                    <a:pt x="1059656" y="133350"/>
                  </a:lnTo>
                  <a:lnTo>
                    <a:pt x="1340644" y="109537"/>
                  </a:lnTo>
                  <a:lnTo>
                    <a:pt x="1483519" y="109537"/>
                  </a:lnTo>
                  <a:lnTo>
                    <a:pt x="1278731" y="52387"/>
                  </a:lnTo>
                  <a:lnTo>
                    <a:pt x="1073944" y="11906"/>
                  </a:lnTo>
                  <a:lnTo>
                    <a:pt x="842962" y="4762"/>
                  </a:lnTo>
                  <a:lnTo>
                    <a:pt x="661987" y="0"/>
                  </a:lnTo>
                  <a:lnTo>
                    <a:pt x="464344" y="23812"/>
                  </a:lnTo>
                  <a:lnTo>
                    <a:pt x="228600" y="47625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フリーフォーム 27"/>
            <p:cNvSpPr/>
            <p:nvPr/>
          </p:nvSpPr>
          <p:spPr>
            <a:xfrm>
              <a:off x="5173362" y="3307275"/>
              <a:ext cx="2685535" cy="1383956"/>
            </a:xfrm>
            <a:custGeom>
              <a:avLst/>
              <a:gdLst>
                <a:gd name="connsiteX0" fmla="*/ 1169773 w 2685535"/>
                <a:gd name="connsiteY0" fmla="*/ 0 h 1383956"/>
                <a:gd name="connsiteX1" fmla="*/ 1021492 w 2685535"/>
                <a:gd name="connsiteY1" fmla="*/ 24713 h 1383956"/>
                <a:gd name="connsiteX2" fmla="*/ 601362 w 2685535"/>
                <a:gd name="connsiteY2" fmla="*/ 535459 h 1383956"/>
                <a:gd name="connsiteX3" fmla="*/ 0 w 2685535"/>
                <a:gd name="connsiteY3" fmla="*/ 601362 h 1383956"/>
                <a:gd name="connsiteX4" fmla="*/ 172995 w 2685535"/>
                <a:gd name="connsiteY4" fmla="*/ 840259 h 1383956"/>
                <a:gd name="connsiteX5" fmla="*/ 395416 w 2685535"/>
                <a:gd name="connsiteY5" fmla="*/ 1046205 h 1383956"/>
                <a:gd name="connsiteX6" fmla="*/ 420130 w 2685535"/>
                <a:gd name="connsiteY6" fmla="*/ 1095632 h 1383956"/>
                <a:gd name="connsiteX7" fmla="*/ 716692 w 2685535"/>
                <a:gd name="connsiteY7" fmla="*/ 1054443 h 1383956"/>
                <a:gd name="connsiteX8" fmla="*/ 832022 w 2685535"/>
                <a:gd name="connsiteY8" fmla="*/ 955589 h 1383956"/>
                <a:gd name="connsiteX9" fmla="*/ 1005016 w 2685535"/>
                <a:gd name="connsiteY9" fmla="*/ 881448 h 1383956"/>
                <a:gd name="connsiteX10" fmla="*/ 1178011 w 2685535"/>
                <a:gd name="connsiteY10" fmla="*/ 897924 h 1383956"/>
                <a:gd name="connsiteX11" fmla="*/ 1260389 w 2685535"/>
                <a:gd name="connsiteY11" fmla="*/ 1013254 h 1383956"/>
                <a:gd name="connsiteX12" fmla="*/ 1318054 w 2685535"/>
                <a:gd name="connsiteY12" fmla="*/ 1186248 h 1383956"/>
                <a:gd name="connsiteX13" fmla="*/ 1318054 w 2685535"/>
                <a:gd name="connsiteY13" fmla="*/ 1359243 h 1383956"/>
                <a:gd name="connsiteX14" fmla="*/ 1359243 w 2685535"/>
                <a:gd name="connsiteY14" fmla="*/ 1383956 h 1383956"/>
                <a:gd name="connsiteX15" fmla="*/ 2594919 w 2685535"/>
                <a:gd name="connsiteY15" fmla="*/ 1120346 h 1383956"/>
                <a:gd name="connsiteX16" fmla="*/ 2669060 w 2685535"/>
                <a:gd name="connsiteY16" fmla="*/ 897924 h 1383956"/>
                <a:gd name="connsiteX17" fmla="*/ 2685535 w 2685535"/>
                <a:gd name="connsiteY17" fmla="*/ 766119 h 1383956"/>
                <a:gd name="connsiteX18" fmla="*/ 2586681 w 2685535"/>
                <a:gd name="connsiteY18" fmla="*/ 527221 h 1383956"/>
                <a:gd name="connsiteX19" fmla="*/ 2578443 w 2685535"/>
                <a:gd name="connsiteY19" fmla="*/ 436605 h 1383956"/>
                <a:gd name="connsiteX20" fmla="*/ 2199503 w 2685535"/>
                <a:gd name="connsiteY20" fmla="*/ 156519 h 1383956"/>
                <a:gd name="connsiteX21" fmla="*/ 2042984 w 2685535"/>
                <a:gd name="connsiteY21" fmla="*/ 74140 h 1383956"/>
                <a:gd name="connsiteX22" fmla="*/ 1944130 w 2685535"/>
                <a:gd name="connsiteY22" fmla="*/ 49427 h 1383956"/>
                <a:gd name="connsiteX23" fmla="*/ 1746422 w 2685535"/>
                <a:gd name="connsiteY23" fmla="*/ 16475 h 1383956"/>
                <a:gd name="connsiteX24" fmla="*/ 1507524 w 2685535"/>
                <a:gd name="connsiteY24" fmla="*/ 0 h 1383956"/>
                <a:gd name="connsiteX25" fmla="*/ 1169773 w 2685535"/>
                <a:gd name="connsiteY25" fmla="*/ 0 h 138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85535" h="1383956">
                  <a:moveTo>
                    <a:pt x="1169773" y="0"/>
                  </a:moveTo>
                  <a:lnTo>
                    <a:pt x="1021492" y="24713"/>
                  </a:lnTo>
                  <a:lnTo>
                    <a:pt x="601362" y="535459"/>
                  </a:lnTo>
                  <a:lnTo>
                    <a:pt x="0" y="601362"/>
                  </a:lnTo>
                  <a:lnTo>
                    <a:pt x="172995" y="840259"/>
                  </a:lnTo>
                  <a:lnTo>
                    <a:pt x="395416" y="1046205"/>
                  </a:lnTo>
                  <a:lnTo>
                    <a:pt x="420130" y="1095632"/>
                  </a:lnTo>
                  <a:lnTo>
                    <a:pt x="716692" y="1054443"/>
                  </a:lnTo>
                  <a:lnTo>
                    <a:pt x="832022" y="955589"/>
                  </a:lnTo>
                  <a:lnTo>
                    <a:pt x="1005016" y="881448"/>
                  </a:lnTo>
                  <a:lnTo>
                    <a:pt x="1178011" y="897924"/>
                  </a:lnTo>
                  <a:lnTo>
                    <a:pt x="1260389" y="1013254"/>
                  </a:lnTo>
                  <a:lnTo>
                    <a:pt x="1318054" y="1186248"/>
                  </a:lnTo>
                  <a:lnTo>
                    <a:pt x="1318054" y="1359243"/>
                  </a:lnTo>
                  <a:lnTo>
                    <a:pt x="1359243" y="1383956"/>
                  </a:lnTo>
                  <a:lnTo>
                    <a:pt x="2594919" y="1120346"/>
                  </a:lnTo>
                  <a:lnTo>
                    <a:pt x="2669060" y="897924"/>
                  </a:lnTo>
                  <a:lnTo>
                    <a:pt x="2685535" y="766119"/>
                  </a:lnTo>
                  <a:lnTo>
                    <a:pt x="2586681" y="527221"/>
                  </a:lnTo>
                  <a:lnTo>
                    <a:pt x="2578443" y="436605"/>
                  </a:lnTo>
                  <a:lnTo>
                    <a:pt x="2199503" y="156519"/>
                  </a:lnTo>
                  <a:lnTo>
                    <a:pt x="2042984" y="74140"/>
                  </a:lnTo>
                  <a:lnTo>
                    <a:pt x="1944130" y="49427"/>
                  </a:lnTo>
                  <a:lnTo>
                    <a:pt x="1746422" y="16475"/>
                  </a:lnTo>
                  <a:lnTo>
                    <a:pt x="1507524" y="0"/>
                  </a:lnTo>
                  <a:lnTo>
                    <a:pt x="1169773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フリーフォーム 32"/>
            <p:cNvSpPr/>
            <p:nvPr/>
          </p:nvSpPr>
          <p:spPr>
            <a:xfrm>
              <a:off x="6203092" y="3356702"/>
              <a:ext cx="815546" cy="1252151"/>
            </a:xfrm>
            <a:custGeom>
              <a:avLst/>
              <a:gdLst>
                <a:gd name="connsiteX0" fmla="*/ 609600 w 815546"/>
                <a:gd name="connsiteY0" fmla="*/ 32951 h 1252151"/>
                <a:gd name="connsiteX1" fmla="*/ 716692 w 815546"/>
                <a:gd name="connsiteY1" fmla="*/ 280086 h 1252151"/>
                <a:gd name="connsiteX2" fmla="*/ 766119 w 815546"/>
                <a:gd name="connsiteY2" fmla="*/ 486032 h 1252151"/>
                <a:gd name="connsiteX3" fmla="*/ 774357 w 815546"/>
                <a:gd name="connsiteY3" fmla="*/ 609600 h 1252151"/>
                <a:gd name="connsiteX4" fmla="*/ 815546 w 815546"/>
                <a:gd name="connsiteY4" fmla="*/ 963827 h 1252151"/>
                <a:gd name="connsiteX5" fmla="*/ 766119 w 815546"/>
                <a:gd name="connsiteY5" fmla="*/ 1186248 h 1252151"/>
                <a:gd name="connsiteX6" fmla="*/ 510746 w 815546"/>
                <a:gd name="connsiteY6" fmla="*/ 1243913 h 1252151"/>
                <a:gd name="connsiteX7" fmla="*/ 436605 w 815546"/>
                <a:gd name="connsiteY7" fmla="*/ 1252151 h 1252151"/>
                <a:gd name="connsiteX8" fmla="*/ 354227 w 815546"/>
                <a:gd name="connsiteY8" fmla="*/ 1202724 h 1252151"/>
                <a:gd name="connsiteX9" fmla="*/ 238897 w 815546"/>
                <a:gd name="connsiteY9" fmla="*/ 922638 h 1252151"/>
                <a:gd name="connsiteX10" fmla="*/ 65903 w 815546"/>
                <a:gd name="connsiteY10" fmla="*/ 560173 h 1252151"/>
                <a:gd name="connsiteX11" fmla="*/ 0 w 815546"/>
                <a:gd name="connsiteY11" fmla="*/ 362465 h 1252151"/>
                <a:gd name="connsiteX12" fmla="*/ 90616 w 815546"/>
                <a:gd name="connsiteY12" fmla="*/ 115329 h 1252151"/>
                <a:gd name="connsiteX13" fmla="*/ 214184 w 815546"/>
                <a:gd name="connsiteY13" fmla="*/ 8238 h 1252151"/>
                <a:gd name="connsiteX14" fmla="*/ 494270 w 815546"/>
                <a:gd name="connsiteY14" fmla="*/ 0 h 1252151"/>
                <a:gd name="connsiteX15" fmla="*/ 609600 w 815546"/>
                <a:gd name="connsiteY15" fmla="*/ 32951 h 1252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5546" h="1252151">
                  <a:moveTo>
                    <a:pt x="609600" y="32951"/>
                  </a:moveTo>
                  <a:lnTo>
                    <a:pt x="716692" y="280086"/>
                  </a:lnTo>
                  <a:lnTo>
                    <a:pt x="766119" y="486032"/>
                  </a:lnTo>
                  <a:lnTo>
                    <a:pt x="774357" y="609600"/>
                  </a:lnTo>
                  <a:lnTo>
                    <a:pt x="815546" y="963827"/>
                  </a:lnTo>
                  <a:lnTo>
                    <a:pt x="766119" y="1186248"/>
                  </a:lnTo>
                  <a:lnTo>
                    <a:pt x="510746" y="1243913"/>
                  </a:lnTo>
                  <a:lnTo>
                    <a:pt x="436605" y="1252151"/>
                  </a:lnTo>
                  <a:lnTo>
                    <a:pt x="354227" y="1202724"/>
                  </a:lnTo>
                  <a:lnTo>
                    <a:pt x="238897" y="922638"/>
                  </a:lnTo>
                  <a:lnTo>
                    <a:pt x="65903" y="560173"/>
                  </a:lnTo>
                  <a:lnTo>
                    <a:pt x="0" y="362465"/>
                  </a:lnTo>
                  <a:lnTo>
                    <a:pt x="90616" y="115329"/>
                  </a:lnTo>
                  <a:lnTo>
                    <a:pt x="214184" y="8238"/>
                  </a:lnTo>
                  <a:lnTo>
                    <a:pt x="494270" y="0"/>
                  </a:lnTo>
                  <a:lnTo>
                    <a:pt x="609600" y="3295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フリーフォーム 33"/>
            <p:cNvSpPr/>
            <p:nvPr/>
          </p:nvSpPr>
          <p:spPr>
            <a:xfrm>
              <a:off x="6895070" y="3397891"/>
              <a:ext cx="881449" cy="1128584"/>
            </a:xfrm>
            <a:custGeom>
              <a:avLst/>
              <a:gdLst>
                <a:gd name="connsiteX0" fmla="*/ 0 w 881449"/>
                <a:gd name="connsiteY0" fmla="*/ 0 h 1128584"/>
                <a:gd name="connsiteX1" fmla="*/ 107092 w 881449"/>
                <a:gd name="connsiteY1" fmla="*/ 263611 h 1128584"/>
                <a:gd name="connsiteX2" fmla="*/ 189471 w 881449"/>
                <a:gd name="connsiteY2" fmla="*/ 502508 h 1128584"/>
                <a:gd name="connsiteX3" fmla="*/ 230660 w 881449"/>
                <a:gd name="connsiteY3" fmla="*/ 823784 h 1128584"/>
                <a:gd name="connsiteX4" fmla="*/ 230660 w 881449"/>
                <a:gd name="connsiteY4" fmla="*/ 963827 h 1128584"/>
                <a:gd name="connsiteX5" fmla="*/ 181233 w 881449"/>
                <a:gd name="connsiteY5" fmla="*/ 1128584 h 1128584"/>
                <a:gd name="connsiteX6" fmla="*/ 617838 w 881449"/>
                <a:gd name="connsiteY6" fmla="*/ 1029730 h 1128584"/>
                <a:gd name="connsiteX7" fmla="*/ 840260 w 881449"/>
                <a:gd name="connsiteY7" fmla="*/ 955589 h 1128584"/>
                <a:gd name="connsiteX8" fmla="*/ 881449 w 881449"/>
                <a:gd name="connsiteY8" fmla="*/ 799070 h 1128584"/>
                <a:gd name="connsiteX9" fmla="*/ 848498 w 881449"/>
                <a:gd name="connsiteY9" fmla="*/ 543697 h 1128584"/>
                <a:gd name="connsiteX10" fmla="*/ 733168 w 881449"/>
                <a:gd name="connsiteY10" fmla="*/ 362465 h 1128584"/>
                <a:gd name="connsiteX11" fmla="*/ 642552 w 881449"/>
                <a:gd name="connsiteY11" fmla="*/ 247135 h 1128584"/>
                <a:gd name="connsiteX12" fmla="*/ 345989 w 881449"/>
                <a:gd name="connsiteY12" fmla="*/ 24713 h 1128584"/>
                <a:gd name="connsiteX13" fmla="*/ 0 w 881449"/>
                <a:gd name="connsiteY13" fmla="*/ 0 h 112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1449" h="1128584">
                  <a:moveTo>
                    <a:pt x="0" y="0"/>
                  </a:moveTo>
                  <a:lnTo>
                    <a:pt x="107092" y="263611"/>
                  </a:lnTo>
                  <a:lnTo>
                    <a:pt x="189471" y="502508"/>
                  </a:lnTo>
                  <a:lnTo>
                    <a:pt x="230660" y="823784"/>
                  </a:lnTo>
                  <a:lnTo>
                    <a:pt x="230660" y="963827"/>
                  </a:lnTo>
                  <a:lnTo>
                    <a:pt x="181233" y="1128584"/>
                  </a:lnTo>
                  <a:lnTo>
                    <a:pt x="617838" y="1029730"/>
                  </a:lnTo>
                  <a:lnTo>
                    <a:pt x="840260" y="955589"/>
                  </a:lnTo>
                  <a:lnTo>
                    <a:pt x="881449" y="799070"/>
                  </a:lnTo>
                  <a:lnTo>
                    <a:pt x="848498" y="543697"/>
                  </a:lnTo>
                  <a:lnTo>
                    <a:pt x="733168" y="362465"/>
                  </a:lnTo>
                  <a:lnTo>
                    <a:pt x="642552" y="247135"/>
                  </a:lnTo>
                  <a:lnTo>
                    <a:pt x="345989" y="247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F13C0A1-FB20-481C-8069-8EFE1A082349}"/>
              </a:ext>
            </a:extLst>
          </p:cNvPr>
          <p:cNvGrpSpPr/>
          <p:nvPr/>
        </p:nvGrpSpPr>
        <p:grpSpPr>
          <a:xfrm>
            <a:off x="5859630" y="5243190"/>
            <a:ext cx="2952328" cy="1519388"/>
            <a:chOff x="4283968" y="5085184"/>
            <a:chExt cx="2952328" cy="1519388"/>
          </a:xfrm>
        </p:grpSpPr>
        <p:pic>
          <p:nvPicPr>
            <p:cNvPr id="12" name="Picture 1029" descr="C:\Documents and Settings\WACKY\デスクトップ\My Pictures\picupbox2.bmp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8126" b="16169"/>
            <a:stretch>
              <a:fillRect/>
            </a:stretch>
          </p:blipFill>
          <p:spPr bwMode="auto">
            <a:xfrm>
              <a:off x="4283968" y="5085184"/>
              <a:ext cx="2952328" cy="1519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フリーフォーム 35"/>
            <p:cNvSpPr/>
            <p:nvPr/>
          </p:nvSpPr>
          <p:spPr>
            <a:xfrm>
              <a:off x="5478162" y="5675870"/>
              <a:ext cx="659027" cy="436606"/>
            </a:xfrm>
            <a:custGeom>
              <a:avLst/>
              <a:gdLst>
                <a:gd name="connsiteX0" fmla="*/ 16476 w 659027"/>
                <a:gd name="connsiteY0" fmla="*/ 0 h 436606"/>
                <a:gd name="connsiteX1" fmla="*/ 0 w 659027"/>
                <a:gd name="connsiteY1" fmla="*/ 164757 h 436606"/>
                <a:gd name="connsiteX2" fmla="*/ 0 w 659027"/>
                <a:gd name="connsiteY2" fmla="*/ 304800 h 436606"/>
                <a:gd name="connsiteX3" fmla="*/ 24714 w 659027"/>
                <a:gd name="connsiteY3" fmla="*/ 403654 h 436606"/>
                <a:gd name="connsiteX4" fmla="*/ 49427 w 659027"/>
                <a:gd name="connsiteY4" fmla="*/ 378941 h 436606"/>
                <a:gd name="connsiteX5" fmla="*/ 49427 w 659027"/>
                <a:gd name="connsiteY5" fmla="*/ 271849 h 436606"/>
                <a:gd name="connsiteX6" fmla="*/ 90616 w 659027"/>
                <a:gd name="connsiteY6" fmla="*/ 205946 h 436606"/>
                <a:gd name="connsiteX7" fmla="*/ 214184 w 659027"/>
                <a:gd name="connsiteY7" fmla="*/ 214184 h 436606"/>
                <a:gd name="connsiteX8" fmla="*/ 304800 w 659027"/>
                <a:gd name="connsiteY8" fmla="*/ 304800 h 436606"/>
                <a:gd name="connsiteX9" fmla="*/ 362465 w 659027"/>
                <a:gd name="connsiteY9" fmla="*/ 420130 h 436606"/>
                <a:gd name="connsiteX10" fmla="*/ 518984 w 659027"/>
                <a:gd name="connsiteY10" fmla="*/ 436606 h 436606"/>
                <a:gd name="connsiteX11" fmla="*/ 617838 w 659027"/>
                <a:gd name="connsiteY11" fmla="*/ 420130 h 436606"/>
                <a:gd name="connsiteX12" fmla="*/ 659027 w 659027"/>
                <a:gd name="connsiteY12" fmla="*/ 321276 h 436606"/>
                <a:gd name="connsiteX13" fmla="*/ 593124 w 659027"/>
                <a:gd name="connsiteY13" fmla="*/ 296562 h 436606"/>
                <a:gd name="connsiteX14" fmla="*/ 584887 w 659027"/>
                <a:gd name="connsiteY14" fmla="*/ 156519 h 436606"/>
                <a:gd name="connsiteX15" fmla="*/ 601362 w 659027"/>
                <a:gd name="connsiteY15" fmla="*/ 90616 h 436606"/>
                <a:gd name="connsiteX16" fmla="*/ 650789 w 659027"/>
                <a:gd name="connsiteY16" fmla="*/ 57665 h 436606"/>
                <a:gd name="connsiteX17" fmla="*/ 650789 w 659027"/>
                <a:gd name="connsiteY17" fmla="*/ 32952 h 436606"/>
                <a:gd name="connsiteX18" fmla="*/ 90616 w 659027"/>
                <a:gd name="connsiteY18" fmla="*/ 0 h 436606"/>
                <a:gd name="connsiteX19" fmla="*/ 16476 w 659027"/>
                <a:gd name="connsiteY19" fmla="*/ 0 h 43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59027" h="436606">
                  <a:moveTo>
                    <a:pt x="16476" y="0"/>
                  </a:moveTo>
                  <a:lnTo>
                    <a:pt x="0" y="164757"/>
                  </a:lnTo>
                  <a:lnTo>
                    <a:pt x="0" y="304800"/>
                  </a:lnTo>
                  <a:lnTo>
                    <a:pt x="24714" y="403654"/>
                  </a:lnTo>
                  <a:lnTo>
                    <a:pt x="49427" y="378941"/>
                  </a:lnTo>
                  <a:lnTo>
                    <a:pt x="49427" y="271849"/>
                  </a:lnTo>
                  <a:lnTo>
                    <a:pt x="90616" y="205946"/>
                  </a:lnTo>
                  <a:lnTo>
                    <a:pt x="214184" y="214184"/>
                  </a:lnTo>
                  <a:lnTo>
                    <a:pt x="304800" y="304800"/>
                  </a:lnTo>
                  <a:lnTo>
                    <a:pt x="362465" y="420130"/>
                  </a:lnTo>
                  <a:lnTo>
                    <a:pt x="518984" y="436606"/>
                  </a:lnTo>
                  <a:lnTo>
                    <a:pt x="617838" y="420130"/>
                  </a:lnTo>
                  <a:lnTo>
                    <a:pt x="659027" y="321276"/>
                  </a:lnTo>
                  <a:lnTo>
                    <a:pt x="593124" y="296562"/>
                  </a:lnTo>
                  <a:lnTo>
                    <a:pt x="584887" y="156519"/>
                  </a:lnTo>
                  <a:lnTo>
                    <a:pt x="601362" y="90616"/>
                  </a:lnTo>
                  <a:lnTo>
                    <a:pt x="650789" y="57665"/>
                  </a:lnTo>
                  <a:lnTo>
                    <a:pt x="650789" y="32952"/>
                  </a:lnTo>
                  <a:lnTo>
                    <a:pt x="90616" y="0"/>
                  </a:lnTo>
                  <a:lnTo>
                    <a:pt x="16476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フリーフォーム 36"/>
            <p:cNvSpPr/>
            <p:nvPr/>
          </p:nvSpPr>
          <p:spPr>
            <a:xfrm>
              <a:off x="6153665" y="5634681"/>
              <a:ext cx="650789" cy="345989"/>
            </a:xfrm>
            <a:custGeom>
              <a:avLst/>
              <a:gdLst>
                <a:gd name="connsiteX0" fmla="*/ 0 w 650789"/>
                <a:gd name="connsiteY0" fmla="*/ 82378 h 345989"/>
                <a:gd name="connsiteX1" fmla="*/ 24713 w 650789"/>
                <a:gd name="connsiteY1" fmla="*/ 345989 h 345989"/>
                <a:gd name="connsiteX2" fmla="*/ 650789 w 650789"/>
                <a:gd name="connsiteY2" fmla="*/ 247135 h 345989"/>
                <a:gd name="connsiteX3" fmla="*/ 626076 w 650789"/>
                <a:gd name="connsiteY3" fmla="*/ 0 h 345989"/>
                <a:gd name="connsiteX4" fmla="*/ 0 w 650789"/>
                <a:gd name="connsiteY4" fmla="*/ 82378 h 34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0789" h="345989">
                  <a:moveTo>
                    <a:pt x="0" y="82378"/>
                  </a:moveTo>
                  <a:lnTo>
                    <a:pt x="24713" y="345989"/>
                  </a:lnTo>
                  <a:lnTo>
                    <a:pt x="650789" y="247135"/>
                  </a:lnTo>
                  <a:lnTo>
                    <a:pt x="626076" y="0"/>
                  </a:lnTo>
                  <a:lnTo>
                    <a:pt x="0" y="8237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313FD71-D6CB-4BE1-A603-6BA3E5BCD224}"/>
              </a:ext>
            </a:extLst>
          </p:cNvPr>
          <p:cNvSpPr txBox="1"/>
          <p:nvPr/>
        </p:nvSpPr>
        <p:spPr>
          <a:xfrm>
            <a:off x="-1" y="20906"/>
            <a:ext cx="21580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4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en-US" altLang="ja-JP" dirty="0">
                <a:solidFill>
                  <a:schemeClr val="bg1"/>
                </a:solidFill>
              </a:rPr>
              <a:t>Design Example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5" name="タイトル 1">
            <a:extLst>
              <a:ext uri="{FF2B5EF4-FFF2-40B4-BE49-F238E27FC236}">
                <a16:creationId xmlns:a16="http://schemas.microsoft.com/office/drawing/2014/main" id="{A20C79D7-BA4E-40A3-AEF5-D6E55C6FD48A}"/>
              </a:ext>
            </a:extLst>
          </p:cNvPr>
          <p:cNvSpPr txBox="1">
            <a:spLocks/>
          </p:cNvSpPr>
          <p:nvPr/>
        </p:nvSpPr>
        <p:spPr>
          <a:xfrm>
            <a:off x="251520" y="3110584"/>
            <a:ext cx="3240360" cy="4900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TRUNK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LID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OUTER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タイトル 1">
            <a:extLst>
              <a:ext uri="{FF2B5EF4-FFF2-40B4-BE49-F238E27FC236}">
                <a16:creationId xmlns:a16="http://schemas.microsoft.com/office/drawing/2014/main" id="{8757563B-0554-493F-9265-8A4F465D6524}"/>
              </a:ext>
            </a:extLst>
          </p:cNvPr>
          <p:cNvSpPr txBox="1">
            <a:spLocks/>
          </p:cNvSpPr>
          <p:nvPr/>
        </p:nvSpPr>
        <p:spPr>
          <a:xfrm>
            <a:off x="252800" y="2429044"/>
            <a:ext cx="3240360" cy="4900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LIFT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GATE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OUTER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08595391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BAE861E-D74D-48A3-AE7D-02091B6CD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8738"/>
            <a:ext cx="576064" cy="395926"/>
          </a:xfrm>
        </p:spPr>
        <p:txBody>
          <a:bodyPr/>
          <a:lstStyle/>
          <a:p>
            <a:fld id="{30D9356B-606C-40F6-A18F-1420ACD09701}" type="slidenum">
              <a:rPr kumimoji="1" lang="ja-JP" altLang="en-US" smtClean="0"/>
              <a:pPr/>
              <a:t>2</a:t>
            </a:fld>
            <a:r>
              <a:rPr kumimoji="1" lang="en-US" altLang="ja-JP" dirty="0"/>
              <a:t>/41</a:t>
            </a:r>
            <a:endParaRPr kumimoji="1" lang="ja-JP" altLang="en-US" dirty="0"/>
          </a:p>
        </p:txBody>
      </p:sp>
      <p:sp>
        <p:nvSpPr>
          <p:cNvPr id="3" name="タイトル 11">
            <a:extLst>
              <a:ext uri="{FF2B5EF4-FFF2-40B4-BE49-F238E27FC236}">
                <a16:creationId xmlns:a16="http://schemas.microsoft.com/office/drawing/2014/main" id="{AEDC3276-8F86-4A7B-BBCB-9965DD519AE8}"/>
              </a:ext>
            </a:extLst>
          </p:cNvPr>
          <p:cNvSpPr txBox="1">
            <a:spLocks/>
          </p:cNvSpPr>
          <p:nvPr/>
        </p:nvSpPr>
        <p:spPr>
          <a:xfrm>
            <a:off x="0" y="376462"/>
            <a:ext cx="5965457" cy="4884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>
                <a:latin typeface="+mj-ea"/>
              </a:rPr>
              <a:t>Automobile</a:t>
            </a:r>
            <a:r>
              <a:rPr lang="ja-JP" altLang="en-US" sz="1800" dirty="0">
                <a:latin typeface="+mj-ea"/>
              </a:rPr>
              <a:t> </a:t>
            </a:r>
            <a:r>
              <a:rPr lang="en-US" altLang="ja-JP" sz="1800" dirty="0">
                <a:latin typeface="+mj-ea"/>
              </a:rPr>
              <a:t>die technology PR material</a:t>
            </a:r>
            <a:endParaRPr lang="ja-JP" altLang="en-US" sz="1800" dirty="0">
              <a:latin typeface="+mj-ea"/>
            </a:endParaRPr>
          </a:p>
        </p:txBody>
      </p:sp>
      <p:sp>
        <p:nvSpPr>
          <p:cNvPr id="4" name="タイトル 11">
            <a:extLst>
              <a:ext uri="{FF2B5EF4-FFF2-40B4-BE49-F238E27FC236}">
                <a16:creationId xmlns:a16="http://schemas.microsoft.com/office/drawing/2014/main" id="{F9C2C541-7664-42F4-9E01-34C72A9F50B1}"/>
              </a:ext>
            </a:extLst>
          </p:cNvPr>
          <p:cNvSpPr txBox="1">
            <a:spLocks/>
          </p:cNvSpPr>
          <p:nvPr/>
        </p:nvSpPr>
        <p:spPr>
          <a:xfrm>
            <a:off x="395536" y="548680"/>
            <a:ext cx="7746053" cy="4884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dirty="0">
                <a:latin typeface="+mj-ea"/>
              </a:rPr>
              <a:t>New technology of die </a:t>
            </a:r>
            <a:r>
              <a:rPr lang="en-US" altLang="ja-JP" sz="2800" dirty="0">
                <a:latin typeface="+mj-ea"/>
              </a:rPr>
              <a:t>Swing Die</a:t>
            </a:r>
            <a:r>
              <a:rPr lang="ja-JP" altLang="en-US" sz="2800" dirty="0">
                <a:latin typeface="+mj-ea"/>
              </a:rPr>
              <a:t>＆</a:t>
            </a:r>
            <a:r>
              <a:rPr lang="en-US" altLang="ja-JP" sz="2800" dirty="0">
                <a:latin typeface="+mj-ea"/>
              </a:rPr>
              <a:t>Half Mount Cam</a:t>
            </a:r>
            <a:r>
              <a:rPr lang="ja-JP" altLang="en-US" sz="2800" dirty="0">
                <a:latin typeface="+mj-ea"/>
              </a:rPr>
              <a:t>　</a:t>
            </a:r>
            <a:r>
              <a:rPr lang="en-US" altLang="ja-JP" sz="2000" dirty="0">
                <a:latin typeface="+mj-ea"/>
              </a:rPr>
              <a:t>-Contents-</a:t>
            </a:r>
            <a:endParaRPr lang="ja-JP" altLang="en-US" sz="2800" dirty="0">
              <a:latin typeface="+mj-ea"/>
            </a:endParaRP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C6CDC23B-01FA-4EFE-B372-7482D9938573}"/>
              </a:ext>
            </a:extLst>
          </p:cNvPr>
          <p:cNvSpPr txBox="1">
            <a:spLocks/>
          </p:cNvSpPr>
          <p:nvPr/>
        </p:nvSpPr>
        <p:spPr>
          <a:xfrm>
            <a:off x="4754894" y="1296010"/>
            <a:ext cx="4283968" cy="51571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200" dirty="0">
                <a:latin typeface="+mj-ea"/>
              </a:rPr>
              <a:t>　 </a:t>
            </a:r>
            <a:r>
              <a:rPr lang="en-US" altLang="ja-JP" sz="1200" dirty="0">
                <a:latin typeface="+mj-ea"/>
              </a:rPr>
              <a:t>4..2</a:t>
            </a:r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dirty="0">
                <a:latin typeface="+mj-ea"/>
              </a:rPr>
              <a:t>HOOD</a:t>
            </a:r>
            <a:r>
              <a:rPr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OUTER   ………………………………………</a:t>
            </a:r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dirty="0">
                <a:latin typeface="+mj-ea"/>
              </a:rPr>
              <a:t> </a:t>
            </a:r>
            <a:r>
              <a:rPr lang="ja-JP" altLang="en-US" sz="1200" dirty="0">
                <a:latin typeface="+mj-ea"/>
              </a:rPr>
              <a:t>　</a:t>
            </a:r>
            <a:endParaRPr lang="en-US" altLang="ja-JP" sz="1200" dirty="0">
              <a:latin typeface="+mj-ea"/>
            </a:endParaRPr>
          </a:p>
          <a:p>
            <a:r>
              <a:rPr lang="ja-JP" altLang="en-US" sz="1200" dirty="0">
                <a:latin typeface="+mj-ea"/>
              </a:rPr>
              <a:t>　　 　　　　　　</a:t>
            </a:r>
            <a:r>
              <a:rPr kumimoji="1" lang="ja-JP" altLang="en-US" sz="1200" dirty="0"/>
              <a:t>（</a:t>
            </a:r>
            <a:r>
              <a:rPr kumimoji="1" lang="en-US" altLang="ja-JP" sz="1200" dirty="0">
                <a:latin typeface="+mj-ea"/>
              </a:rPr>
              <a:t>Ex.</a:t>
            </a:r>
            <a:r>
              <a:rPr kumimoji="1" lang="ja-JP" altLang="en-US" sz="1200" dirty="0">
                <a:latin typeface="+mj-ea"/>
              </a:rPr>
              <a:t>１</a:t>
            </a:r>
            <a:r>
              <a:rPr kumimoji="1" lang="en-US" altLang="ja-JP" sz="1200" dirty="0">
                <a:latin typeface="+mj-ea"/>
              </a:rPr>
              <a:t>)  </a:t>
            </a:r>
            <a:r>
              <a:rPr lang="ja-JP" altLang="en-US" sz="1200" dirty="0">
                <a:latin typeface="+mj-ea"/>
              </a:rPr>
              <a:t>５</a:t>
            </a:r>
            <a:r>
              <a:rPr lang="en-US" altLang="ja-JP" sz="1200" dirty="0">
                <a:latin typeface="+mj-ea"/>
              </a:rPr>
              <a:t>-combinations …………………………</a:t>
            </a:r>
            <a:r>
              <a:rPr lang="ja-JP" altLang="en-US" sz="1200" dirty="0">
                <a:latin typeface="+mj-ea"/>
              </a:rPr>
              <a:t>　</a:t>
            </a:r>
            <a:endParaRPr lang="en-US" altLang="ja-JP" sz="1200" dirty="0">
              <a:latin typeface="+mj-ea"/>
            </a:endParaRPr>
          </a:p>
          <a:p>
            <a:r>
              <a:rPr lang="ja-JP" altLang="en-US" sz="1200" dirty="0">
                <a:latin typeface="+mj-ea"/>
              </a:rPr>
              <a:t>　　 　　　　　　</a:t>
            </a:r>
            <a:r>
              <a:rPr kumimoji="1" lang="ja-JP" altLang="en-US" sz="1200" dirty="0"/>
              <a:t>（</a:t>
            </a:r>
            <a:r>
              <a:rPr kumimoji="1" lang="en-US" altLang="ja-JP" sz="1200" dirty="0">
                <a:latin typeface="+mj-ea"/>
              </a:rPr>
              <a:t>Ex.</a:t>
            </a:r>
            <a:r>
              <a:rPr kumimoji="1" lang="ja-JP" altLang="en-US" sz="1200" dirty="0">
                <a:latin typeface="+mj-ea"/>
              </a:rPr>
              <a:t>２</a:t>
            </a:r>
            <a:r>
              <a:rPr kumimoji="1" lang="en-US" altLang="ja-JP" sz="1200" dirty="0">
                <a:latin typeface="+mj-ea"/>
              </a:rPr>
              <a:t>Ex.</a:t>
            </a:r>
            <a:r>
              <a:rPr kumimoji="1" lang="ja-JP" altLang="en-US" sz="1200" dirty="0">
                <a:latin typeface="+mj-ea"/>
              </a:rPr>
              <a:t>３</a:t>
            </a:r>
            <a:r>
              <a:rPr kumimoji="1" lang="en-US" altLang="ja-JP" sz="1200" dirty="0">
                <a:latin typeface="+mj-ea"/>
              </a:rPr>
              <a:t>)</a:t>
            </a:r>
            <a:r>
              <a:rPr lang="ja-JP" altLang="en-US" sz="1200" dirty="0">
                <a:latin typeface="+mj-ea"/>
              </a:rPr>
              <a:t>  ３</a:t>
            </a:r>
            <a:r>
              <a:rPr lang="en-US" altLang="ja-JP" sz="1200" dirty="0">
                <a:latin typeface="+mj-ea"/>
              </a:rPr>
              <a:t>-combinations ……………………</a:t>
            </a:r>
            <a:r>
              <a:rPr lang="ja-JP" altLang="en-US" sz="1200" dirty="0">
                <a:latin typeface="+mj-ea"/>
              </a:rPr>
              <a:t>　</a:t>
            </a:r>
            <a:endParaRPr lang="en-US" altLang="ja-JP" sz="1200" dirty="0">
              <a:latin typeface="+mj-ea"/>
            </a:endParaRPr>
          </a:p>
          <a:p>
            <a:r>
              <a:rPr lang="ja-JP" altLang="en-US" sz="1200" dirty="0">
                <a:latin typeface="+mj-ea"/>
              </a:rPr>
              <a:t>　 </a:t>
            </a:r>
            <a:r>
              <a:rPr lang="en-US" altLang="ja-JP" sz="1200" dirty="0">
                <a:latin typeface="+mj-ea"/>
              </a:rPr>
              <a:t>4.3</a:t>
            </a:r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dirty="0">
                <a:latin typeface="+mj-ea"/>
              </a:rPr>
              <a:t>LIFT</a:t>
            </a:r>
            <a:r>
              <a:rPr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GATE</a:t>
            </a:r>
            <a:r>
              <a:rPr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OUTER……………………………………</a:t>
            </a:r>
            <a:r>
              <a:rPr lang="ja-JP" altLang="en-US" sz="1200" dirty="0">
                <a:latin typeface="+mj-ea"/>
              </a:rPr>
              <a:t>　</a:t>
            </a:r>
            <a:endParaRPr lang="en-US" altLang="ja-JP" sz="1200" dirty="0">
              <a:latin typeface="+mj-ea"/>
            </a:endParaRPr>
          </a:p>
          <a:p>
            <a:r>
              <a:rPr lang="ja-JP" altLang="en-US" sz="1200" dirty="0">
                <a:latin typeface="+mj-ea"/>
              </a:rPr>
              <a:t> 　</a:t>
            </a:r>
            <a:r>
              <a:rPr lang="en-US" altLang="ja-JP" sz="1200" dirty="0">
                <a:latin typeface="+mj-ea"/>
              </a:rPr>
              <a:t>4.4</a:t>
            </a:r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dirty="0">
                <a:latin typeface="+mj-ea"/>
              </a:rPr>
              <a:t>TRUNK</a:t>
            </a:r>
            <a:r>
              <a:rPr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LID</a:t>
            </a:r>
            <a:r>
              <a:rPr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OUTER……………………………………</a:t>
            </a:r>
          </a:p>
          <a:p>
            <a:r>
              <a:rPr lang="ja-JP" altLang="en-US" sz="1200" dirty="0">
                <a:latin typeface="+mj-ea"/>
              </a:rPr>
              <a:t> 　</a:t>
            </a:r>
            <a:r>
              <a:rPr lang="en-US" altLang="ja-JP" sz="1200" dirty="0">
                <a:latin typeface="+mj-ea"/>
              </a:rPr>
              <a:t>4.5</a:t>
            </a:r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dirty="0">
                <a:latin typeface="+mj-ea"/>
              </a:rPr>
              <a:t>FR</a:t>
            </a:r>
            <a:r>
              <a:rPr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FENDER……………………………………………</a:t>
            </a:r>
          </a:p>
          <a:p>
            <a:r>
              <a:rPr lang="ja-JP" altLang="en-US" sz="1200" dirty="0">
                <a:latin typeface="+mj-ea"/>
              </a:rPr>
              <a:t>　　 　　　　　　</a:t>
            </a:r>
            <a:r>
              <a:rPr kumimoji="1" lang="ja-JP" altLang="en-US" sz="1200" dirty="0"/>
              <a:t>（</a:t>
            </a:r>
            <a:r>
              <a:rPr kumimoji="1" lang="en-US" altLang="ja-JP" sz="1200" dirty="0">
                <a:latin typeface="+mj-ea"/>
              </a:rPr>
              <a:t>Ex.</a:t>
            </a:r>
            <a:r>
              <a:rPr kumimoji="1" lang="ja-JP" altLang="en-US" sz="1200" dirty="0">
                <a:latin typeface="+mj-ea"/>
              </a:rPr>
              <a:t>１</a:t>
            </a:r>
            <a:r>
              <a:rPr kumimoji="1" lang="en-US" altLang="ja-JP" sz="1200" dirty="0">
                <a:latin typeface="+mj-ea"/>
              </a:rPr>
              <a:t>)  </a:t>
            </a:r>
            <a:r>
              <a:rPr lang="ja-JP" altLang="en-US" sz="1200" dirty="0">
                <a:latin typeface="+mj-ea"/>
              </a:rPr>
              <a:t>３</a:t>
            </a:r>
            <a:r>
              <a:rPr lang="en-US" altLang="ja-JP" sz="1200" dirty="0">
                <a:latin typeface="+mj-ea"/>
              </a:rPr>
              <a:t>-operations ……………………………</a:t>
            </a:r>
          </a:p>
          <a:p>
            <a:r>
              <a:rPr lang="ja-JP" altLang="en-US" sz="1200" dirty="0">
                <a:latin typeface="+mj-ea"/>
              </a:rPr>
              <a:t>　　 　　　　　　</a:t>
            </a:r>
            <a:r>
              <a:rPr kumimoji="1" lang="ja-JP" altLang="en-US" sz="1200" dirty="0"/>
              <a:t>（</a:t>
            </a:r>
            <a:r>
              <a:rPr kumimoji="1" lang="en-US" altLang="ja-JP" sz="1200" dirty="0">
                <a:latin typeface="+mj-ea"/>
              </a:rPr>
              <a:t>Ex.</a:t>
            </a:r>
            <a:r>
              <a:rPr lang="ja-JP" altLang="en-US" sz="1200" dirty="0">
                <a:latin typeface="+mj-ea"/>
              </a:rPr>
              <a:t>２） </a:t>
            </a:r>
            <a:r>
              <a:rPr lang="en-US" altLang="ja-JP" sz="1200" dirty="0">
                <a:latin typeface="+mj-ea"/>
              </a:rPr>
              <a:t>Swing on Swing Cams</a:t>
            </a:r>
            <a:r>
              <a:rPr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System </a:t>
            </a:r>
            <a:r>
              <a:rPr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…………</a:t>
            </a:r>
          </a:p>
          <a:p>
            <a:r>
              <a:rPr lang="ja-JP" altLang="en-US" sz="1200" dirty="0">
                <a:latin typeface="+mj-ea"/>
              </a:rPr>
              <a:t>　　 　　　　　　</a:t>
            </a:r>
            <a:r>
              <a:rPr kumimoji="1" lang="ja-JP" altLang="en-US" sz="1200" dirty="0"/>
              <a:t>（</a:t>
            </a:r>
            <a:r>
              <a:rPr kumimoji="1" lang="en-US" altLang="ja-JP" sz="1200" dirty="0">
                <a:latin typeface="+mj-ea"/>
              </a:rPr>
              <a:t>Ex.</a:t>
            </a:r>
            <a:r>
              <a:rPr lang="ja-JP" altLang="en-US" sz="1200" dirty="0">
                <a:latin typeface="+mj-ea"/>
              </a:rPr>
              <a:t>３） </a:t>
            </a:r>
            <a:r>
              <a:rPr lang="en-US" altLang="ja-JP" sz="1200" dirty="0">
                <a:latin typeface="+mj-ea"/>
              </a:rPr>
              <a:t>Swing</a:t>
            </a:r>
            <a:r>
              <a:rPr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Module(Unit) ……………………… </a:t>
            </a:r>
            <a:r>
              <a:rPr lang="ja-JP" altLang="en-US" sz="1200" dirty="0">
                <a:latin typeface="+mj-ea"/>
              </a:rPr>
              <a:t>　　 </a:t>
            </a:r>
            <a:endParaRPr lang="en-US" altLang="ja-JP" sz="1200" dirty="0">
              <a:latin typeface="+mj-ea"/>
            </a:endParaRPr>
          </a:p>
          <a:p>
            <a:r>
              <a:rPr lang="ja-JP" altLang="en-US" sz="1200" dirty="0">
                <a:latin typeface="+mj-ea"/>
              </a:rPr>
              <a:t> 　</a:t>
            </a:r>
            <a:r>
              <a:rPr lang="en-US" altLang="ja-JP" sz="1200" dirty="0">
                <a:latin typeface="+mj-ea"/>
              </a:rPr>
              <a:t>4.6</a:t>
            </a:r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dirty="0">
                <a:latin typeface="+mj-ea"/>
              </a:rPr>
              <a:t>BODY</a:t>
            </a:r>
            <a:r>
              <a:rPr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SIDE</a:t>
            </a:r>
            <a:r>
              <a:rPr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OUTER……………………………………</a:t>
            </a:r>
          </a:p>
          <a:p>
            <a:r>
              <a:rPr lang="ja-JP" altLang="en-US" sz="1200" dirty="0">
                <a:latin typeface="+mj-ea"/>
              </a:rPr>
              <a:t>　　 　　　　　　</a:t>
            </a:r>
            <a:r>
              <a:rPr kumimoji="1" lang="ja-JP" altLang="en-US" sz="1200" dirty="0"/>
              <a:t>（</a:t>
            </a:r>
            <a:r>
              <a:rPr kumimoji="1" lang="en-US" altLang="ja-JP" sz="1200" dirty="0">
                <a:latin typeface="+mj-ea"/>
              </a:rPr>
              <a:t>Ex.</a:t>
            </a:r>
            <a:r>
              <a:rPr kumimoji="1" lang="ja-JP" altLang="en-US" sz="1200" dirty="0">
                <a:latin typeface="+mj-ea"/>
              </a:rPr>
              <a:t>１</a:t>
            </a:r>
            <a:r>
              <a:rPr lang="ja-JP" altLang="en-US" sz="1200" dirty="0">
                <a:latin typeface="+mj-ea"/>
              </a:rPr>
              <a:t>）  </a:t>
            </a:r>
            <a:r>
              <a:rPr lang="en-US" altLang="ja-JP" sz="1200" dirty="0">
                <a:latin typeface="+mj-ea"/>
              </a:rPr>
              <a:t>Drop</a:t>
            </a:r>
            <a:r>
              <a:rPr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Swing Cam </a:t>
            </a:r>
            <a:r>
              <a:rPr lang="en-US" altLang="ja-JP" sz="800" dirty="0"/>
              <a:t> </a:t>
            </a:r>
            <a:r>
              <a:rPr lang="en-US" altLang="ja-JP" sz="1200" dirty="0">
                <a:latin typeface="+mj-ea"/>
              </a:rPr>
              <a:t>……………………… </a:t>
            </a:r>
            <a:r>
              <a:rPr lang="ja-JP" altLang="en-US" sz="1200" dirty="0">
                <a:latin typeface="+mj-ea"/>
              </a:rPr>
              <a:t>　　 </a:t>
            </a:r>
            <a:endParaRPr lang="en-US" altLang="ja-JP" sz="1200" dirty="0">
              <a:latin typeface="+mj-ea"/>
            </a:endParaRPr>
          </a:p>
          <a:p>
            <a:r>
              <a:rPr lang="ja-JP" altLang="en-US" sz="1200" dirty="0">
                <a:latin typeface="+mj-ea"/>
              </a:rPr>
              <a:t>　　 　　　　　　</a:t>
            </a:r>
            <a:r>
              <a:rPr kumimoji="1" lang="ja-JP" altLang="en-US" sz="1200" dirty="0"/>
              <a:t>（</a:t>
            </a:r>
            <a:r>
              <a:rPr kumimoji="1" lang="en-US" altLang="ja-JP" sz="1200" dirty="0">
                <a:latin typeface="+mj-ea"/>
              </a:rPr>
              <a:t>Ex.</a:t>
            </a:r>
            <a:r>
              <a:rPr lang="ja-JP" altLang="en-US" sz="1200" dirty="0">
                <a:latin typeface="+mj-ea"/>
              </a:rPr>
              <a:t>２）  </a:t>
            </a:r>
            <a:r>
              <a:rPr kumimoji="1" lang="en-US" altLang="ja-JP" sz="1200" dirty="0">
                <a:latin typeface="+mj-ea"/>
              </a:rPr>
              <a:t>Arch Swing Cam </a:t>
            </a:r>
            <a:r>
              <a:rPr lang="en-US" altLang="ja-JP" sz="1200" dirty="0">
                <a:latin typeface="+mj-ea"/>
              </a:rPr>
              <a:t>……………………… </a:t>
            </a:r>
            <a:r>
              <a:rPr lang="ja-JP" altLang="en-US" sz="1200" dirty="0">
                <a:latin typeface="+mj-ea"/>
              </a:rPr>
              <a:t>　　 </a:t>
            </a:r>
            <a:endParaRPr lang="en-US" altLang="ja-JP" sz="1200" dirty="0">
              <a:latin typeface="+mj-ea"/>
            </a:endParaRPr>
          </a:p>
          <a:p>
            <a:r>
              <a:rPr lang="ja-JP" altLang="en-US" sz="1200" dirty="0">
                <a:latin typeface="+mj-ea"/>
              </a:rPr>
              <a:t> 　</a:t>
            </a:r>
            <a:r>
              <a:rPr lang="en-US" altLang="ja-JP" sz="1200" dirty="0">
                <a:latin typeface="+mj-ea"/>
              </a:rPr>
              <a:t>4.7</a:t>
            </a:r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dirty="0">
                <a:latin typeface="+mj-ea"/>
              </a:rPr>
              <a:t>ROOF</a:t>
            </a:r>
            <a:r>
              <a:rPr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…………………………………………………</a:t>
            </a:r>
          </a:p>
          <a:p>
            <a:r>
              <a:rPr lang="ja-JP" altLang="en-US" sz="1200" dirty="0">
                <a:latin typeface="+mj-ea"/>
              </a:rPr>
              <a:t>　　　 　　　　　</a:t>
            </a:r>
            <a:r>
              <a:rPr kumimoji="1" lang="ja-JP" altLang="en-US" sz="1200" dirty="0"/>
              <a:t>（</a:t>
            </a:r>
            <a:r>
              <a:rPr kumimoji="1" lang="en-US" altLang="ja-JP" sz="1200" dirty="0">
                <a:latin typeface="+mj-ea"/>
              </a:rPr>
              <a:t>Ex.</a:t>
            </a:r>
            <a:r>
              <a:rPr kumimoji="1" lang="ja-JP" altLang="en-US" sz="1200" dirty="0">
                <a:latin typeface="+mj-ea"/>
              </a:rPr>
              <a:t>１</a:t>
            </a:r>
            <a:r>
              <a:rPr kumimoji="1" lang="en-US" altLang="ja-JP" sz="1200" dirty="0">
                <a:latin typeface="+mj-ea"/>
              </a:rPr>
              <a:t>)  </a:t>
            </a:r>
            <a:r>
              <a:rPr lang="ja-JP" altLang="en-US" sz="1200" dirty="0">
                <a:latin typeface="+mj-ea"/>
              </a:rPr>
              <a:t> ３</a:t>
            </a:r>
            <a:r>
              <a:rPr lang="en-US" altLang="ja-JP" sz="1200" dirty="0">
                <a:latin typeface="+mj-ea"/>
              </a:rPr>
              <a:t>-operations  …………………………</a:t>
            </a:r>
            <a:r>
              <a:rPr lang="ja-JP" altLang="en-US" sz="1200" dirty="0">
                <a:latin typeface="+mj-ea"/>
              </a:rPr>
              <a:t>　　</a:t>
            </a:r>
            <a:endParaRPr lang="en-US" altLang="ja-JP" sz="1200" dirty="0">
              <a:latin typeface="+mj-ea"/>
            </a:endParaRPr>
          </a:p>
          <a:p>
            <a:r>
              <a:rPr lang="ja-JP" altLang="en-US" sz="1200" dirty="0">
                <a:latin typeface="+mj-ea"/>
              </a:rPr>
              <a:t>　　 　　　　　　</a:t>
            </a:r>
            <a:r>
              <a:rPr kumimoji="1" lang="ja-JP" altLang="en-US" sz="1200" dirty="0"/>
              <a:t>（</a:t>
            </a:r>
            <a:r>
              <a:rPr kumimoji="1" lang="en-US" altLang="ja-JP" sz="1200" dirty="0">
                <a:latin typeface="+mj-ea"/>
              </a:rPr>
              <a:t>Ex.</a:t>
            </a:r>
            <a:r>
              <a:rPr lang="ja-JP" altLang="en-US" sz="1200" dirty="0">
                <a:latin typeface="+mj-ea"/>
              </a:rPr>
              <a:t>２） 　　            　 </a:t>
            </a:r>
            <a:r>
              <a:rPr lang="en-US" altLang="ja-JP" sz="1200" dirty="0">
                <a:latin typeface="+mj-ea"/>
              </a:rPr>
              <a:t>……………………………  </a:t>
            </a:r>
            <a:r>
              <a:rPr lang="ja-JP" altLang="en-US" sz="1200" dirty="0">
                <a:latin typeface="+mj-ea"/>
              </a:rPr>
              <a:t>　</a:t>
            </a:r>
            <a:endParaRPr lang="en-US" altLang="ja-JP" sz="1200" dirty="0">
              <a:latin typeface="+mj-ea"/>
            </a:endParaRPr>
          </a:p>
          <a:p>
            <a:r>
              <a:rPr lang="ja-JP" altLang="en-US" sz="1200" dirty="0">
                <a:latin typeface="+mj-ea"/>
              </a:rPr>
              <a:t>　 </a:t>
            </a:r>
            <a:r>
              <a:rPr lang="en-US" altLang="ja-JP" sz="1200" dirty="0">
                <a:latin typeface="+mj-ea"/>
              </a:rPr>
              <a:t>4.8</a:t>
            </a:r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dirty="0">
                <a:latin typeface="+mj-ea"/>
              </a:rPr>
              <a:t>BOX</a:t>
            </a:r>
            <a:r>
              <a:rPr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SIDE</a:t>
            </a:r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dirty="0">
                <a:latin typeface="+mj-ea"/>
              </a:rPr>
              <a:t>OUTER ……………………………………</a:t>
            </a:r>
          </a:p>
          <a:p>
            <a:r>
              <a:rPr lang="ja-JP" altLang="en-US" sz="1200" b="1" dirty="0">
                <a:latin typeface="+mj-ea"/>
              </a:rPr>
              <a:t>⒌</a:t>
            </a:r>
            <a:r>
              <a:rPr lang="en-US" altLang="ja-JP" sz="800" spc="-100" dirty="0">
                <a:latin typeface="+mj-lt"/>
                <a:ea typeface="Meiryo UI" panose="020B0604030504040204" pitchFamily="50" charset="-128"/>
              </a:rPr>
              <a:t> </a:t>
            </a:r>
            <a:r>
              <a:rPr lang="en-US" altLang="ja-JP" sz="1200" b="1" spc="-100" dirty="0">
                <a:latin typeface="+mj-ea"/>
              </a:rPr>
              <a:t>Assembling of the Swing Cam</a:t>
            </a:r>
            <a:r>
              <a:rPr lang="en-US" altLang="ja-JP" sz="1200" dirty="0">
                <a:latin typeface="+mj-ea"/>
              </a:rPr>
              <a:t>……………………………</a:t>
            </a:r>
            <a:endParaRPr lang="en-US" altLang="ja-JP" sz="1200" b="1" dirty="0">
              <a:latin typeface="+mj-ea"/>
            </a:endParaRPr>
          </a:p>
          <a:p>
            <a:r>
              <a:rPr lang="ja-JP" altLang="en-US" sz="1200" dirty="0">
                <a:latin typeface="+mj-ea"/>
              </a:rPr>
              <a:t>　 </a:t>
            </a:r>
            <a:r>
              <a:rPr lang="en-US" altLang="ja-JP" sz="1200" dirty="0">
                <a:latin typeface="+mj-ea"/>
              </a:rPr>
              <a:t>5.1</a:t>
            </a:r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dirty="0"/>
              <a:t> </a:t>
            </a:r>
            <a:r>
              <a:rPr lang="en-US" altLang="ja-JP" sz="1200" dirty="0">
                <a:latin typeface="+mj-ea"/>
              </a:rPr>
              <a:t>Assembling of the Swing Cam …………………………</a:t>
            </a:r>
          </a:p>
          <a:p>
            <a:r>
              <a:rPr lang="ja-JP" altLang="en-US" sz="1200" dirty="0">
                <a:latin typeface="+mj-ea"/>
              </a:rPr>
              <a:t> 　</a:t>
            </a:r>
            <a:r>
              <a:rPr lang="en-US" altLang="ja-JP" sz="1200" dirty="0">
                <a:latin typeface="+mj-ea"/>
              </a:rPr>
              <a:t>5.2</a:t>
            </a:r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b="1" dirty="0">
                <a:latin typeface="+mn-ea"/>
                <a:ea typeface="+mn-ea"/>
                <a:cs typeface="Meiryo UI" panose="020B0604030504040204" pitchFamily="50" charset="-128"/>
              </a:rPr>
              <a:t> </a:t>
            </a:r>
            <a:r>
              <a:rPr lang="en-US" altLang="ja-JP" sz="1200" dirty="0">
                <a:latin typeface="+mj-ea"/>
                <a:cs typeface="Meiryo UI" panose="020B0604030504040204" pitchFamily="50" charset="-128"/>
              </a:rPr>
              <a:t>Assembling of the Swing Cam </a:t>
            </a:r>
            <a:r>
              <a:rPr lang="ja-JP" altLang="en-US" sz="1200" dirty="0">
                <a:latin typeface="+mj-ea"/>
                <a:cs typeface="Meiryo UI" panose="020B0604030504040204" pitchFamily="50" charset="-128"/>
              </a:rPr>
              <a:t> </a:t>
            </a:r>
            <a:r>
              <a:rPr lang="en-US" altLang="ja-JP" sz="1200" dirty="0">
                <a:latin typeface="+mj-ea"/>
                <a:cs typeface="Meiryo UI" panose="020B0604030504040204" pitchFamily="50" charset="-128"/>
              </a:rPr>
              <a:t>“Easy 3 Steps” </a:t>
            </a:r>
            <a:r>
              <a:rPr lang="en-US" altLang="ja-JP" sz="1200" dirty="0">
                <a:latin typeface="+mj-ea"/>
              </a:rPr>
              <a:t>…………   </a:t>
            </a:r>
            <a:r>
              <a:rPr lang="ja-JP" altLang="en-US" sz="1200" dirty="0">
                <a:latin typeface="+mj-ea"/>
              </a:rPr>
              <a:t>　</a:t>
            </a:r>
            <a:endParaRPr lang="en-US" altLang="ja-JP" sz="1200" dirty="0">
              <a:latin typeface="+mj-ea"/>
            </a:endParaRPr>
          </a:p>
          <a:p>
            <a:r>
              <a:rPr lang="ja-JP" altLang="en-US" sz="1200" b="1" dirty="0">
                <a:latin typeface="+mj-ea"/>
              </a:rPr>
              <a:t>⒍</a:t>
            </a:r>
            <a:r>
              <a:rPr lang="de-DE" altLang="ja-JP" sz="800" dirty="0"/>
              <a:t> </a:t>
            </a:r>
            <a:r>
              <a:rPr lang="de-DE" altLang="ja-JP" sz="1200" b="1" dirty="0">
                <a:latin typeface="+mj-ea"/>
              </a:rPr>
              <a:t>Comparison with other mechanisms  </a:t>
            </a:r>
            <a:r>
              <a:rPr lang="en-US" altLang="ja-JP" sz="1200" dirty="0">
                <a:latin typeface="+mj-ea"/>
              </a:rPr>
              <a:t>………………………</a:t>
            </a:r>
            <a:r>
              <a:rPr lang="ja-JP" altLang="en-US" sz="1200" dirty="0">
                <a:latin typeface="+mj-ea"/>
              </a:rPr>
              <a:t>　</a:t>
            </a:r>
            <a:endParaRPr lang="en-US" altLang="ja-JP" sz="1200" b="1" dirty="0">
              <a:latin typeface="+mj-ea"/>
            </a:endParaRPr>
          </a:p>
          <a:p>
            <a:r>
              <a:rPr lang="ja-JP" altLang="en-US" sz="1200" dirty="0">
                <a:latin typeface="+mj-ea"/>
              </a:rPr>
              <a:t>　 </a:t>
            </a:r>
            <a:r>
              <a:rPr lang="en-US" altLang="ja-JP" sz="1200" dirty="0">
                <a:latin typeface="+mj-ea"/>
              </a:rPr>
              <a:t>6.1</a:t>
            </a:r>
            <a:r>
              <a:rPr lang="ja-JP" altLang="en-US" sz="1200" dirty="0">
                <a:latin typeface="+mj-ea"/>
              </a:rPr>
              <a:t>  </a:t>
            </a:r>
            <a:r>
              <a:rPr lang="de-DE" altLang="ja-JP" sz="1200" dirty="0"/>
              <a:t> </a:t>
            </a:r>
            <a:r>
              <a:rPr lang="de-DE" altLang="ja-JP" sz="1200" dirty="0">
                <a:latin typeface="+mj-ea"/>
              </a:rPr>
              <a:t>Cost Comparison </a:t>
            </a:r>
            <a:r>
              <a:rPr lang="en-US" altLang="ja-JP" sz="1200" dirty="0">
                <a:latin typeface="+mj-ea"/>
              </a:rPr>
              <a:t>………………………………………</a:t>
            </a:r>
            <a:r>
              <a:rPr lang="ja-JP" altLang="en-US" sz="1200" dirty="0">
                <a:latin typeface="+mj-ea"/>
              </a:rPr>
              <a:t> 　</a:t>
            </a:r>
            <a:endParaRPr lang="en-US" altLang="ja-JP" sz="1200" dirty="0">
              <a:latin typeface="+mj-ea"/>
            </a:endParaRPr>
          </a:p>
          <a:p>
            <a:r>
              <a:rPr lang="ja-JP" altLang="en-US" sz="1200" dirty="0">
                <a:latin typeface="+mj-ea"/>
              </a:rPr>
              <a:t> 　</a:t>
            </a:r>
            <a:r>
              <a:rPr lang="en-US" altLang="ja-JP" sz="1200" dirty="0">
                <a:latin typeface="+mj-ea"/>
              </a:rPr>
              <a:t>6.2</a:t>
            </a:r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dirty="0">
                <a:latin typeface="+mj-ea"/>
              </a:rPr>
              <a:t>Mechanisms Comparison………………………………</a:t>
            </a:r>
          </a:p>
          <a:p>
            <a:r>
              <a:rPr lang="ja-JP" altLang="en-US" sz="1200" b="1" dirty="0">
                <a:latin typeface="+mj-ea"/>
              </a:rPr>
              <a:t>⒎</a:t>
            </a:r>
            <a:r>
              <a:rPr lang="en-US" altLang="ja-JP" sz="1200" dirty="0"/>
              <a:t> </a:t>
            </a:r>
            <a:r>
              <a:rPr lang="en-US" altLang="ja-JP" sz="1200" b="1" dirty="0">
                <a:latin typeface="+mj-ea"/>
              </a:rPr>
              <a:t>Maintenance</a:t>
            </a:r>
            <a:r>
              <a:rPr lang="en-US" altLang="ja-JP" sz="1200" dirty="0"/>
              <a:t> </a:t>
            </a:r>
            <a:r>
              <a:rPr lang="en-US" altLang="ja-JP" sz="1200" dirty="0">
                <a:latin typeface="+mj-ea"/>
              </a:rPr>
              <a:t>………………………………………………</a:t>
            </a:r>
            <a:endParaRPr lang="en-US" altLang="ja-JP" sz="1200" b="1" dirty="0">
              <a:latin typeface="+mj-ea"/>
            </a:endParaRPr>
          </a:p>
          <a:p>
            <a:r>
              <a:rPr lang="ja-JP" altLang="en-US" sz="1200" b="1" dirty="0">
                <a:latin typeface="+mj-ea"/>
              </a:rPr>
              <a:t>⒏</a:t>
            </a:r>
            <a:r>
              <a:rPr lang="en-US" altLang="ja-JP" sz="1200" dirty="0"/>
              <a:t> </a:t>
            </a:r>
            <a:r>
              <a:rPr lang="en-US" altLang="ja-JP" sz="1200" b="1" dirty="0">
                <a:latin typeface="+mj-ea"/>
              </a:rPr>
              <a:t>Supporting</a:t>
            </a:r>
            <a:r>
              <a:rPr lang="ja-JP" altLang="en-US" sz="1200" b="1" dirty="0">
                <a:latin typeface="+mj-ea"/>
              </a:rPr>
              <a:t> </a:t>
            </a:r>
            <a:r>
              <a:rPr lang="en-US" altLang="ja-JP" sz="1200" b="1" dirty="0">
                <a:latin typeface="+mj-ea"/>
              </a:rPr>
              <a:t>system  </a:t>
            </a:r>
            <a:r>
              <a:rPr lang="en-US" altLang="ja-JP" sz="1200" dirty="0">
                <a:latin typeface="+mj-ea"/>
              </a:rPr>
              <a:t>………………………………………</a:t>
            </a:r>
            <a:endParaRPr lang="en-US" altLang="ja-JP" sz="1200" b="1" dirty="0">
              <a:latin typeface="+mj-ea"/>
            </a:endParaRPr>
          </a:p>
          <a:p>
            <a:endParaRPr lang="en-US" altLang="ja-JP" sz="1200" dirty="0">
              <a:latin typeface="+mj-ea"/>
            </a:endParaRPr>
          </a:p>
          <a:p>
            <a:endParaRPr lang="ja-JP" altLang="en-US" sz="1200" dirty="0">
              <a:latin typeface="+mj-ea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FC49DBB-EA29-445C-AF45-E72304B489BE}"/>
              </a:ext>
            </a:extLst>
          </p:cNvPr>
          <p:cNvCxnSpPr/>
          <p:nvPr/>
        </p:nvCxnSpPr>
        <p:spPr>
          <a:xfrm>
            <a:off x="0" y="1052736"/>
            <a:ext cx="86764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四角形: 1 つの角を切り取る 8">
            <a:extLst>
              <a:ext uri="{FF2B5EF4-FFF2-40B4-BE49-F238E27FC236}">
                <a16:creationId xmlns:a16="http://schemas.microsoft.com/office/drawing/2014/main" id="{919A9DB9-6B0D-451A-9869-5C2EE496AB92}"/>
              </a:ext>
            </a:extLst>
          </p:cNvPr>
          <p:cNvSpPr/>
          <p:nvPr/>
        </p:nvSpPr>
        <p:spPr>
          <a:xfrm rot="10800000" flipH="1">
            <a:off x="8348493" y="1052736"/>
            <a:ext cx="327963" cy="98297"/>
          </a:xfrm>
          <a:prstGeom prst="snip1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タイトル 11">
            <a:extLst>
              <a:ext uri="{FF2B5EF4-FFF2-40B4-BE49-F238E27FC236}">
                <a16:creationId xmlns:a16="http://schemas.microsoft.com/office/drawing/2014/main" id="{52451CD1-9DEF-439D-B3BC-C2EA9E8E2CB5}"/>
              </a:ext>
            </a:extLst>
          </p:cNvPr>
          <p:cNvSpPr txBox="1">
            <a:spLocks/>
          </p:cNvSpPr>
          <p:nvPr/>
        </p:nvSpPr>
        <p:spPr>
          <a:xfrm>
            <a:off x="252028" y="1268759"/>
            <a:ext cx="4283968" cy="52127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200" b="1" dirty="0">
                <a:latin typeface="+mj-ea"/>
              </a:rPr>
              <a:t>⒈</a:t>
            </a:r>
            <a:r>
              <a:rPr lang="en-US" altLang="ja-JP" sz="1200" dirty="0">
                <a:latin typeface="+mj-ea"/>
              </a:rPr>
              <a:t>  </a:t>
            </a:r>
            <a:r>
              <a:rPr lang="en-US" altLang="ja-JP" sz="1200" b="1" dirty="0">
                <a:latin typeface="+mj-ea"/>
              </a:rPr>
              <a:t>Features of Swing Cam </a:t>
            </a:r>
            <a:r>
              <a:rPr lang="en-US" altLang="ja-JP" sz="1200" dirty="0">
                <a:latin typeface="+mj-ea"/>
              </a:rPr>
              <a:t>………………………………………</a:t>
            </a:r>
            <a:r>
              <a:rPr lang="ja-JP" altLang="en-US" sz="1200" dirty="0">
                <a:latin typeface="+mj-ea"/>
              </a:rPr>
              <a:t>　　</a:t>
            </a:r>
            <a:endParaRPr lang="en-US" altLang="ja-JP" sz="1200" b="1" dirty="0">
              <a:latin typeface="+mj-ea"/>
            </a:endParaRPr>
          </a:p>
          <a:p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dirty="0">
                <a:latin typeface="+mj-ea"/>
              </a:rPr>
              <a:t>1.1</a:t>
            </a:r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dirty="0">
                <a:latin typeface="+mj-ea"/>
              </a:rPr>
              <a:t>Features of Swing Cam ① …………………………………</a:t>
            </a:r>
            <a:r>
              <a:rPr lang="ja-JP" altLang="en-US" sz="1200" dirty="0">
                <a:latin typeface="+mj-ea"/>
              </a:rPr>
              <a:t> 　　  </a:t>
            </a:r>
            <a:endParaRPr lang="en-US" altLang="ja-JP" sz="1200" dirty="0">
              <a:latin typeface="+mj-ea"/>
            </a:endParaRPr>
          </a:p>
          <a:p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dirty="0">
                <a:latin typeface="+mj-ea"/>
              </a:rPr>
              <a:t>1.2</a:t>
            </a:r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dirty="0">
                <a:latin typeface="+mj-ea"/>
              </a:rPr>
              <a:t>Features of Swing Cam </a:t>
            </a:r>
            <a:r>
              <a:rPr lang="ja-JP" altLang="en-US" sz="1200" dirty="0">
                <a:latin typeface="+mj-ea"/>
              </a:rPr>
              <a:t>➁  </a:t>
            </a:r>
            <a:r>
              <a:rPr lang="en-US" altLang="ja-JP" sz="1200" dirty="0">
                <a:latin typeface="+mj-ea"/>
              </a:rPr>
              <a:t>…………………………………</a:t>
            </a:r>
            <a:r>
              <a:rPr lang="ja-JP" altLang="en-US" sz="1200" dirty="0">
                <a:latin typeface="+mj-ea"/>
              </a:rPr>
              <a:t> 　　 </a:t>
            </a:r>
            <a:endParaRPr lang="en-US" altLang="ja-JP" sz="1200" dirty="0">
              <a:latin typeface="+mj-ea"/>
            </a:endParaRPr>
          </a:p>
          <a:p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dirty="0">
                <a:latin typeface="+mj-ea"/>
              </a:rPr>
              <a:t>1.3</a:t>
            </a:r>
            <a:r>
              <a:rPr lang="ja-JP" altLang="en-US" sz="1200" dirty="0">
                <a:latin typeface="+mj-ea"/>
              </a:rPr>
              <a:t>  </a:t>
            </a:r>
            <a:r>
              <a:rPr kumimoji="1" lang="en-US" altLang="ja-JP" sz="1200" dirty="0">
                <a:latin typeface="+mj-ea"/>
              </a:rPr>
              <a:t>Comparison with both Swing Cam and holder side</a:t>
            </a:r>
            <a:r>
              <a:rPr kumimoji="1" lang="en-US" altLang="ja-JP" sz="1200" dirty="0"/>
              <a:t>  </a:t>
            </a:r>
            <a:r>
              <a:rPr lang="en-US" altLang="ja-JP" sz="1200" dirty="0">
                <a:latin typeface="+mj-ea"/>
              </a:rPr>
              <a:t>………</a:t>
            </a:r>
            <a:r>
              <a:rPr lang="ja-JP" altLang="en-US" sz="1200" dirty="0">
                <a:latin typeface="+mj-ea"/>
              </a:rPr>
              <a:t>　　 </a:t>
            </a:r>
            <a:endParaRPr lang="en-US" altLang="ja-JP" sz="1200" dirty="0">
              <a:latin typeface="+mj-ea"/>
            </a:endParaRPr>
          </a:p>
          <a:p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dirty="0">
                <a:latin typeface="+mj-ea"/>
              </a:rPr>
              <a:t>1.4</a:t>
            </a:r>
            <a:r>
              <a:rPr lang="ja-JP" altLang="en-US" sz="1200" dirty="0">
                <a:latin typeface="+mj-ea"/>
              </a:rPr>
              <a:t> </a:t>
            </a:r>
            <a:r>
              <a:rPr kumimoji="1" lang="en-US" altLang="ja-JP" sz="1200" dirty="0">
                <a:latin typeface="+mj-ea"/>
              </a:rPr>
              <a:t> It is possible to reduce the process with combined  </a:t>
            </a:r>
            <a:r>
              <a:rPr lang="en-US" altLang="ja-JP" sz="1200" dirty="0">
                <a:latin typeface="+mj-ea"/>
              </a:rPr>
              <a:t> </a:t>
            </a:r>
            <a:r>
              <a:rPr kumimoji="1" lang="en-US" altLang="ja-JP" sz="1200" dirty="0">
                <a:latin typeface="+mj-ea"/>
              </a:rPr>
              <a:t>machining </a:t>
            </a:r>
          </a:p>
          <a:p>
            <a:r>
              <a:rPr kumimoji="1" lang="en-US" altLang="ja-JP" sz="1200" dirty="0"/>
              <a:t>          </a:t>
            </a:r>
            <a:r>
              <a:rPr kumimoji="1" lang="en-US" altLang="ja-JP" sz="1200" dirty="0">
                <a:latin typeface="+mj-ea"/>
              </a:rPr>
              <a:t>and continuous machining by Swing Cams Systems</a:t>
            </a:r>
            <a:r>
              <a:rPr kumimoji="1" lang="en-US" altLang="ja-JP" sz="1200" dirty="0"/>
              <a:t> </a:t>
            </a:r>
            <a:r>
              <a:rPr lang="en-US" altLang="ja-JP" sz="1200" dirty="0">
                <a:latin typeface="+mj-ea"/>
              </a:rPr>
              <a:t>………</a:t>
            </a:r>
          </a:p>
          <a:p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dirty="0">
                <a:latin typeface="+mj-ea"/>
              </a:rPr>
              <a:t>1.5</a:t>
            </a:r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dirty="0">
                <a:latin typeface="+mj-ea"/>
              </a:rPr>
              <a:t>Various Swing Cam</a:t>
            </a:r>
            <a:r>
              <a:rPr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Systems ……………………………</a:t>
            </a:r>
            <a:endParaRPr lang="en-US" altLang="ja-JP" sz="1200" dirty="0"/>
          </a:p>
          <a:p>
            <a:r>
              <a:rPr lang="en-US" altLang="ja-JP" sz="1200" dirty="0">
                <a:latin typeface="+mj-ea"/>
              </a:rPr>
              <a:t>                             </a:t>
            </a:r>
            <a:r>
              <a:rPr lang="ja-JP" altLang="en-US" sz="1200" dirty="0">
                <a:latin typeface="+mj-ea"/>
              </a:rPr>
              <a:t>①</a:t>
            </a:r>
            <a:r>
              <a:rPr lang="de-DE" altLang="ja-JP" sz="1200" dirty="0"/>
              <a:t> </a:t>
            </a:r>
            <a:r>
              <a:rPr lang="de-DE" altLang="ja-JP" sz="1200" dirty="0">
                <a:latin typeface="+mj-ea"/>
              </a:rPr>
              <a:t>Drop Swing System     </a:t>
            </a:r>
            <a:r>
              <a:rPr lang="en-US" altLang="ja-JP" sz="1200" dirty="0">
                <a:latin typeface="+mj-ea"/>
              </a:rPr>
              <a:t>……………………</a:t>
            </a:r>
          </a:p>
          <a:p>
            <a:r>
              <a:rPr lang="ja-JP" altLang="en-US" sz="1200" dirty="0">
                <a:latin typeface="+mj-ea"/>
              </a:rPr>
              <a:t>　　　                     ➁</a:t>
            </a:r>
            <a:r>
              <a:rPr lang="de-DE" altLang="ja-JP" sz="1200" dirty="0">
                <a:latin typeface="+mj-ea"/>
              </a:rPr>
              <a:t> Swing on Swing System </a:t>
            </a:r>
            <a:r>
              <a:rPr lang="en-US" altLang="ja-JP" sz="1200" dirty="0">
                <a:latin typeface="+mj-ea"/>
              </a:rPr>
              <a:t>…………………</a:t>
            </a:r>
          </a:p>
          <a:p>
            <a:r>
              <a:rPr lang="ja-JP" altLang="en-US" sz="1200" dirty="0">
                <a:latin typeface="+mj-ea"/>
              </a:rPr>
              <a:t>　　　　　　　　　　　③</a:t>
            </a:r>
            <a:r>
              <a:rPr lang="de-DE" altLang="ja-JP" sz="1200" dirty="0"/>
              <a:t> </a:t>
            </a:r>
            <a:r>
              <a:rPr lang="de-DE" altLang="ja-JP" sz="1200" dirty="0">
                <a:latin typeface="+mj-ea"/>
              </a:rPr>
              <a:t>Arc Swing System</a:t>
            </a:r>
            <a:r>
              <a:rPr lang="en-US" altLang="ja-JP" sz="1200" dirty="0">
                <a:latin typeface="+mj-ea"/>
              </a:rPr>
              <a:t>(video </a:t>
            </a:r>
            <a:r>
              <a:rPr lang="ja-JP" altLang="en-US" sz="1200" dirty="0">
                <a:latin typeface="+mj-ea"/>
              </a:rPr>
              <a:t>）   </a:t>
            </a:r>
            <a:r>
              <a:rPr lang="en-US" altLang="ja-JP" sz="1200" dirty="0">
                <a:latin typeface="+mj-ea"/>
              </a:rPr>
              <a:t>………………</a:t>
            </a:r>
          </a:p>
          <a:p>
            <a:r>
              <a:rPr lang="ja-JP" altLang="en-US" sz="1200" dirty="0">
                <a:latin typeface="+mj-ea"/>
              </a:rPr>
              <a:t>　　　　　　　　　　　④</a:t>
            </a:r>
            <a:r>
              <a:rPr lang="de-DE" altLang="ja-JP" sz="1200" dirty="0"/>
              <a:t> </a:t>
            </a:r>
            <a:r>
              <a:rPr lang="de-DE" altLang="ja-JP" sz="1200" dirty="0">
                <a:latin typeface="+mj-ea"/>
              </a:rPr>
              <a:t>Half Mount </a:t>
            </a:r>
            <a:r>
              <a:rPr lang="en-US" altLang="ja-JP" sz="1200" dirty="0">
                <a:latin typeface="+mj-ea"/>
              </a:rPr>
              <a:t>Cam</a:t>
            </a:r>
            <a:r>
              <a:rPr lang="de-DE" altLang="ja-JP" sz="1200" dirty="0">
                <a:latin typeface="+mj-ea"/>
              </a:rPr>
              <a:t> System</a:t>
            </a:r>
            <a:r>
              <a:rPr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(video </a:t>
            </a:r>
            <a:r>
              <a:rPr lang="ja-JP" altLang="en-US" sz="1200" dirty="0">
                <a:latin typeface="+mj-ea"/>
              </a:rPr>
              <a:t>）</a:t>
            </a:r>
            <a:r>
              <a:rPr lang="en-US" altLang="ja-JP" sz="1200" dirty="0">
                <a:latin typeface="+mj-ea"/>
              </a:rPr>
              <a:t>…………</a:t>
            </a:r>
          </a:p>
          <a:p>
            <a:r>
              <a:rPr lang="ja-JP" altLang="en-US" sz="1200" b="1" dirty="0">
                <a:latin typeface="+mj-ea"/>
              </a:rPr>
              <a:t>⒉</a:t>
            </a:r>
            <a:r>
              <a:rPr kumimoji="1" lang="en-US" altLang="ja-JP" sz="1200" dirty="0">
                <a:latin typeface="+mj-ea"/>
              </a:rPr>
              <a:t> </a:t>
            </a:r>
            <a:r>
              <a:rPr kumimoji="1" lang="en-US" altLang="ja-JP" sz="1200" b="1" dirty="0">
                <a:latin typeface="+mj-ea"/>
              </a:rPr>
              <a:t>Features of  Half  Mount  Cam </a:t>
            </a:r>
            <a:r>
              <a:rPr lang="en-US" altLang="ja-JP" sz="1200" dirty="0">
                <a:latin typeface="+mj-ea"/>
              </a:rPr>
              <a:t>………………………………</a:t>
            </a:r>
            <a:r>
              <a:rPr lang="ja-JP" altLang="en-US" sz="1200" dirty="0">
                <a:latin typeface="+mj-ea"/>
              </a:rPr>
              <a:t> 　　 </a:t>
            </a:r>
            <a:endParaRPr lang="en-US" altLang="ja-JP" sz="1200" b="1" dirty="0">
              <a:latin typeface="+mj-ea"/>
            </a:endParaRPr>
          </a:p>
          <a:p>
            <a:r>
              <a:rPr lang="ja-JP" altLang="en-US" sz="1200" b="1" dirty="0">
                <a:latin typeface="+mj-ea"/>
              </a:rPr>
              <a:t>　 </a:t>
            </a:r>
            <a:r>
              <a:rPr lang="en-US" altLang="ja-JP" sz="1200" dirty="0">
                <a:latin typeface="+mj-ea"/>
              </a:rPr>
              <a:t>2.1</a:t>
            </a:r>
            <a:r>
              <a:rPr lang="ja-JP" altLang="en-US" sz="1200" dirty="0">
                <a:latin typeface="+mj-ea"/>
              </a:rPr>
              <a:t>　</a:t>
            </a:r>
            <a:r>
              <a:rPr kumimoji="1" lang="en-US" altLang="ja-JP" sz="1200" dirty="0">
                <a:latin typeface="+mj-ea"/>
              </a:rPr>
              <a:t> Features of Half Mount Cam </a:t>
            </a:r>
            <a:r>
              <a:rPr lang="ja-JP" altLang="en-US" sz="1200" dirty="0">
                <a:latin typeface="+mj-ea"/>
              </a:rPr>
              <a:t>①  </a:t>
            </a:r>
            <a:r>
              <a:rPr lang="en-US" altLang="ja-JP" sz="1200" dirty="0">
                <a:latin typeface="+mj-ea"/>
              </a:rPr>
              <a:t>…………………………</a:t>
            </a:r>
            <a:r>
              <a:rPr lang="ja-JP" altLang="en-US" sz="1200" dirty="0">
                <a:latin typeface="+mj-ea"/>
              </a:rPr>
              <a:t> 　　 </a:t>
            </a:r>
            <a:endParaRPr lang="en-US" altLang="ja-JP" sz="1200" dirty="0">
              <a:latin typeface="+mj-ea"/>
            </a:endParaRPr>
          </a:p>
          <a:p>
            <a:r>
              <a:rPr lang="ja-JP" altLang="en-US" sz="1200" dirty="0">
                <a:latin typeface="+mj-ea"/>
              </a:rPr>
              <a:t>　 </a:t>
            </a:r>
            <a:r>
              <a:rPr lang="en-US" altLang="ja-JP" sz="1200" dirty="0">
                <a:latin typeface="+mj-ea"/>
              </a:rPr>
              <a:t>2.2</a:t>
            </a:r>
            <a:r>
              <a:rPr lang="ja-JP" altLang="en-US" sz="1200" dirty="0">
                <a:latin typeface="+mj-ea"/>
              </a:rPr>
              <a:t>　</a:t>
            </a:r>
            <a:r>
              <a:rPr kumimoji="1" lang="en-US" altLang="ja-JP" sz="1200" dirty="0">
                <a:latin typeface="+mj-ea"/>
              </a:rPr>
              <a:t> Features of Half Mount Cam </a:t>
            </a:r>
            <a:r>
              <a:rPr lang="ja-JP" altLang="en-US" sz="1200" dirty="0">
                <a:latin typeface="+mj-ea"/>
              </a:rPr>
              <a:t>➁  </a:t>
            </a:r>
            <a:r>
              <a:rPr lang="en-US" altLang="ja-JP" sz="1200" dirty="0">
                <a:latin typeface="+mj-ea"/>
              </a:rPr>
              <a:t>…………………………</a:t>
            </a:r>
          </a:p>
          <a:p>
            <a:r>
              <a:rPr lang="ja-JP" altLang="en-US" sz="1200" dirty="0">
                <a:latin typeface="+mj-ea"/>
              </a:rPr>
              <a:t> 　</a:t>
            </a:r>
            <a:r>
              <a:rPr lang="en-US" altLang="ja-JP" sz="1200" dirty="0">
                <a:latin typeface="+mj-ea"/>
              </a:rPr>
              <a:t>2.3</a:t>
            </a:r>
            <a:r>
              <a:rPr lang="ja-JP" altLang="en-US" sz="1200" dirty="0">
                <a:latin typeface="+mj-ea"/>
              </a:rPr>
              <a:t>　</a:t>
            </a:r>
            <a:r>
              <a:rPr kumimoji="1" lang="en-US" altLang="ja-JP" sz="1200" dirty="0"/>
              <a:t> </a:t>
            </a:r>
            <a:r>
              <a:rPr kumimoji="1" lang="en-US" altLang="ja-JP" sz="1200" dirty="0">
                <a:latin typeface="+mj-ea"/>
              </a:rPr>
              <a:t>Air cylinderless mechanism </a:t>
            </a:r>
            <a:r>
              <a:rPr lang="en-US" altLang="ja-JP" sz="1200" dirty="0">
                <a:latin typeface="+mj-ea"/>
              </a:rPr>
              <a:t>……………………………</a:t>
            </a:r>
          </a:p>
          <a:p>
            <a:r>
              <a:rPr lang="ja-JP" altLang="en-US" sz="1200" b="1" dirty="0">
                <a:latin typeface="+mj-ea"/>
              </a:rPr>
              <a:t>⒊</a:t>
            </a:r>
            <a:r>
              <a:rPr lang="en-US" altLang="ja-JP" sz="1200" dirty="0"/>
              <a:t> </a:t>
            </a:r>
            <a:r>
              <a:rPr lang="en-US" altLang="ja-JP" sz="1200" b="1" dirty="0">
                <a:latin typeface="+mj-ea"/>
              </a:rPr>
              <a:t>Making</a:t>
            </a:r>
            <a:r>
              <a:rPr lang="ja-JP" altLang="en-US" sz="1200" b="1" dirty="0">
                <a:latin typeface="+mj-ea"/>
              </a:rPr>
              <a:t> </a:t>
            </a:r>
            <a:r>
              <a:rPr lang="en-US" altLang="ja-JP" sz="1200" b="1" dirty="0">
                <a:latin typeface="+mj-ea"/>
              </a:rPr>
              <a:t>a</a:t>
            </a:r>
            <a:r>
              <a:rPr lang="ja-JP" altLang="en-US" sz="1200" b="1" dirty="0">
                <a:latin typeface="+mj-ea"/>
              </a:rPr>
              <a:t> </a:t>
            </a:r>
            <a:r>
              <a:rPr lang="en-US" altLang="ja-JP" sz="1200" b="1" dirty="0">
                <a:latin typeface="+mj-ea"/>
              </a:rPr>
              <a:t>compact</a:t>
            </a:r>
            <a:r>
              <a:rPr lang="ja-JP" altLang="en-US" sz="1200" b="1" dirty="0">
                <a:latin typeface="+mj-ea"/>
              </a:rPr>
              <a:t> </a:t>
            </a:r>
            <a:r>
              <a:rPr lang="en-US" altLang="ja-JP" sz="1200" b="1" dirty="0">
                <a:latin typeface="+mj-ea"/>
              </a:rPr>
              <a:t>of</a:t>
            </a:r>
            <a:r>
              <a:rPr lang="ja-JP" altLang="en-US" sz="1200" b="1" dirty="0">
                <a:latin typeface="+mj-ea"/>
              </a:rPr>
              <a:t> </a:t>
            </a:r>
            <a:r>
              <a:rPr lang="en-US" altLang="ja-JP" sz="1200" b="1" dirty="0">
                <a:latin typeface="+mj-ea"/>
              </a:rPr>
              <a:t>press</a:t>
            </a:r>
            <a:r>
              <a:rPr lang="ja-JP" altLang="en-US" sz="1200" b="1" dirty="0">
                <a:latin typeface="+mj-ea"/>
              </a:rPr>
              <a:t> </a:t>
            </a:r>
            <a:r>
              <a:rPr lang="en-US" altLang="ja-JP" sz="1200" b="1" dirty="0">
                <a:latin typeface="+mj-ea"/>
              </a:rPr>
              <a:t>die </a:t>
            </a:r>
            <a:r>
              <a:rPr lang="en-US" altLang="ja-JP" sz="1200" dirty="0">
                <a:latin typeface="+mj-ea"/>
              </a:rPr>
              <a:t>………………………………</a:t>
            </a:r>
            <a:r>
              <a:rPr lang="ja-JP" altLang="en-US" sz="1200" dirty="0">
                <a:latin typeface="+mj-ea"/>
              </a:rPr>
              <a:t> 　　 </a:t>
            </a:r>
            <a:endParaRPr lang="en-US" altLang="ja-JP" sz="1200" b="1" dirty="0">
              <a:latin typeface="+mj-ea"/>
            </a:endParaRPr>
          </a:p>
          <a:p>
            <a:r>
              <a:rPr lang="ja-JP" altLang="en-US" sz="1200" b="1" dirty="0">
                <a:latin typeface="+mj-ea"/>
              </a:rPr>
              <a:t>　 </a:t>
            </a:r>
            <a:r>
              <a:rPr lang="en-US" altLang="ja-JP" sz="1200" dirty="0">
                <a:latin typeface="+mj-ea"/>
              </a:rPr>
              <a:t>3.1</a:t>
            </a:r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dirty="0">
                <a:latin typeface="+mj-ea"/>
              </a:rPr>
              <a:t> Making</a:t>
            </a:r>
            <a:r>
              <a:rPr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a</a:t>
            </a:r>
            <a:r>
              <a:rPr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compact</a:t>
            </a:r>
            <a:r>
              <a:rPr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of</a:t>
            </a:r>
            <a:r>
              <a:rPr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press</a:t>
            </a:r>
            <a:r>
              <a:rPr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die   …………………………</a:t>
            </a:r>
          </a:p>
          <a:p>
            <a:r>
              <a:rPr lang="ja-JP" altLang="en-US" sz="1200" dirty="0">
                <a:latin typeface="+mj-ea"/>
              </a:rPr>
              <a:t>　 </a:t>
            </a:r>
            <a:r>
              <a:rPr lang="en-US" altLang="ja-JP" sz="1200" dirty="0">
                <a:latin typeface="+mj-ea"/>
              </a:rPr>
              <a:t>3.2</a:t>
            </a:r>
            <a:r>
              <a:rPr lang="ja-JP" altLang="en-US" sz="1200" dirty="0">
                <a:latin typeface="+mj-ea"/>
              </a:rPr>
              <a:t>　</a:t>
            </a:r>
            <a:r>
              <a:rPr kumimoji="1" lang="en-US" altLang="ja-JP" sz="1200" dirty="0"/>
              <a:t> </a:t>
            </a:r>
            <a:r>
              <a:rPr kumimoji="1" lang="en-US" altLang="ja-JP" sz="1200" dirty="0">
                <a:latin typeface="+mj-ea"/>
              </a:rPr>
              <a:t>Comparison with Double Cam </a:t>
            </a:r>
            <a:r>
              <a:rPr lang="ja-JP" altLang="en-US" sz="1200" dirty="0">
                <a:latin typeface="+mj-ea"/>
              </a:rPr>
              <a:t>①</a:t>
            </a:r>
            <a:r>
              <a:rPr lang="en-US" altLang="ja-JP" sz="1200" dirty="0">
                <a:latin typeface="+mj-ea"/>
              </a:rPr>
              <a:t>…………………………</a:t>
            </a:r>
          </a:p>
          <a:p>
            <a:r>
              <a:rPr lang="ja-JP" altLang="en-US" sz="1200" dirty="0">
                <a:latin typeface="+mj-ea"/>
              </a:rPr>
              <a:t> 　</a:t>
            </a:r>
            <a:r>
              <a:rPr lang="en-US" altLang="ja-JP" sz="1200" dirty="0">
                <a:latin typeface="+mj-ea"/>
              </a:rPr>
              <a:t>3.3</a:t>
            </a:r>
            <a:r>
              <a:rPr lang="ja-JP" altLang="en-US" sz="1200" dirty="0">
                <a:latin typeface="+mj-ea"/>
              </a:rPr>
              <a:t>　</a:t>
            </a:r>
            <a:r>
              <a:rPr kumimoji="1" lang="en-US" altLang="ja-JP" sz="1200" dirty="0">
                <a:latin typeface="+mj-ea"/>
              </a:rPr>
              <a:t> Comparison with Double Cam </a:t>
            </a:r>
            <a:r>
              <a:rPr lang="ja-JP" altLang="en-US" sz="1200" dirty="0">
                <a:latin typeface="+mj-ea"/>
              </a:rPr>
              <a:t>➁</a:t>
            </a:r>
            <a:r>
              <a:rPr lang="en-US" altLang="ja-JP" sz="1200" dirty="0">
                <a:latin typeface="+mj-ea"/>
              </a:rPr>
              <a:t>…………………………</a:t>
            </a:r>
          </a:p>
          <a:p>
            <a:r>
              <a:rPr lang="ja-JP" altLang="en-US" sz="1200" dirty="0">
                <a:latin typeface="+mj-ea"/>
              </a:rPr>
              <a:t> 　</a:t>
            </a:r>
            <a:r>
              <a:rPr lang="en-US" altLang="ja-JP" sz="1200" dirty="0">
                <a:latin typeface="+mj-ea"/>
              </a:rPr>
              <a:t>3.4</a:t>
            </a:r>
            <a:r>
              <a:rPr lang="ja-JP" altLang="en-US" sz="1200" dirty="0">
                <a:latin typeface="+mj-ea"/>
              </a:rPr>
              <a:t>　</a:t>
            </a:r>
            <a:r>
              <a:rPr kumimoji="1" lang="en-US" altLang="ja-JP" sz="1200" dirty="0">
                <a:latin typeface="+mj-ea"/>
              </a:rPr>
              <a:t> Comparison with Double Cam </a:t>
            </a:r>
            <a:r>
              <a:rPr lang="ja-JP" altLang="en-US" sz="1200" dirty="0">
                <a:latin typeface="+mj-ea"/>
              </a:rPr>
              <a:t>③</a:t>
            </a:r>
            <a:r>
              <a:rPr lang="en-US" altLang="ja-JP" sz="1200" dirty="0">
                <a:latin typeface="+mj-ea"/>
              </a:rPr>
              <a:t>…………………………</a:t>
            </a:r>
          </a:p>
          <a:p>
            <a:r>
              <a:rPr lang="ja-JP" altLang="en-US" sz="1200" dirty="0">
                <a:latin typeface="+mj-ea"/>
              </a:rPr>
              <a:t> 　</a:t>
            </a:r>
            <a:r>
              <a:rPr lang="en-US" altLang="ja-JP" sz="1200" dirty="0">
                <a:latin typeface="+mj-ea"/>
              </a:rPr>
              <a:t>3.5</a:t>
            </a:r>
            <a:r>
              <a:rPr lang="ja-JP" altLang="en-US" sz="1200" dirty="0">
                <a:latin typeface="+mj-ea"/>
              </a:rPr>
              <a:t>　</a:t>
            </a:r>
            <a:r>
              <a:rPr kumimoji="1" lang="en-US" altLang="ja-JP" sz="1200" dirty="0">
                <a:latin typeface="+mj-ea"/>
              </a:rPr>
              <a:t> Comparison with Double Cam </a:t>
            </a:r>
            <a:r>
              <a:rPr lang="ja-JP" altLang="en-US" sz="1200" dirty="0">
                <a:latin typeface="+mj-ea"/>
              </a:rPr>
              <a:t>④</a:t>
            </a:r>
            <a:r>
              <a:rPr lang="en-US" altLang="ja-JP" sz="1200" dirty="0">
                <a:latin typeface="+mj-ea"/>
              </a:rPr>
              <a:t>…………………………</a:t>
            </a:r>
          </a:p>
          <a:p>
            <a:r>
              <a:rPr lang="ja-JP" altLang="en-US" sz="1200" dirty="0">
                <a:latin typeface="+mj-ea"/>
              </a:rPr>
              <a:t>　 </a:t>
            </a:r>
            <a:r>
              <a:rPr lang="en-US" altLang="ja-JP" sz="1200" dirty="0">
                <a:latin typeface="+mj-ea"/>
              </a:rPr>
              <a:t>3.6</a:t>
            </a:r>
            <a:r>
              <a:rPr lang="ja-JP" altLang="en-US" sz="1200" dirty="0">
                <a:latin typeface="+mj-ea"/>
              </a:rPr>
              <a:t>　</a:t>
            </a:r>
            <a:r>
              <a:rPr lang="en-US" altLang="ja-JP" sz="1200" dirty="0">
                <a:latin typeface="+mj-ea"/>
              </a:rPr>
              <a:t> Comparison with a Counter Cam, a Double Cam </a:t>
            </a:r>
          </a:p>
          <a:p>
            <a:r>
              <a:rPr lang="en-US" altLang="ja-JP" sz="1200" dirty="0">
                <a:latin typeface="+mj-ea"/>
              </a:rPr>
              <a:t>                                                                  and a Large Cam ………</a:t>
            </a:r>
          </a:p>
          <a:p>
            <a:r>
              <a:rPr lang="ja-JP" altLang="en-US" sz="1200" dirty="0">
                <a:latin typeface="+mj-ea"/>
              </a:rPr>
              <a:t>　 </a:t>
            </a:r>
            <a:r>
              <a:rPr lang="en-US" altLang="ja-JP" sz="1200" dirty="0">
                <a:latin typeface="+mj-ea"/>
              </a:rPr>
              <a:t>3.7</a:t>
            </a:r>
            <a:r>
              <a:rPr lang="ja-JP" altLang="en-US" sz="1200" dirty="0">
                <a:latin typeface="+mj-ea"/>
              </a:rPr>
              <a:t>　</a:t>
            </a:r>
            <a:r>
              <a:rPr lang="de-DE" altLang="ja-JP" sz="1200" dirty="0">
                <a:latin typeface="+mj-ea"/>
              </a:rPr>
              <a:t> Comparison with Rotary Cam   </a:t>
            </a:r>
            <a:r>
              <a:rPr lang="en-US" altLang="ja-JP" sz="1200" dirty="0">
                <a:latin typeface="+mj-ea"/>
              </a:rPr>
              <a:t>……………………………</a:t>
            </a:r>
          </a:p>
          <a:p>
            <a:r>
              <a:rPr lang="ja-JP" altLang="en-US" sz="1200" b="1" dirty="0">
                <a:latin typeface="+mj-ea"/>
              </a:rPr>
              <a:t>⒋</a:t>
            </a:r>
            <a:r>
              <a:rPr kumimoji="1" lang="de-DE" altLang="ja-JP" sz="12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1" lang="de-DE" altLang="ja-JP" sz="1200" b="1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cs typeface="Meiryo UI" panose="020B0604030504040204" pitchFamily="50" charset="-128"/>
              </a:rPr>
              <a:t>Design Example</a:t>
            </a:r>
            <a:r>
              <a:rPr lang="ja-JP" altLang="en-US" sz="1200" b="1" dirty="0">
                <a:latin typeface="+mj-ea"/>
              </a:rPr>
              <a:t>   </a:t>
            </a:r>
            <a:r>
              <a:rPr lang="en-US" altLang="ja-JP" sz="1200" dirty="0">
                <a:latin typeface="+mj-ea"/>
              </a:rPr>
              <a:t>……………………………………………</a:t>
            </a:r>
            <a:r>
              <a:rPr lang="ja-JP" altLang="en-US" sz="1200" dirty="0">
                <a:latin typeface="+mj-ea"/>
              </a:rPr>
              <a:t> 　</a:t>
            </a:r>
            <a:endParaRPr lang="en-US" altLang="ja-JP" sz="1200" b="1" dirty="0">
              <a:latin typeface="+mj-ea"/>
            </a:endParaRPr>
          </a:p>
          <a:p>
            <a:r>
              <a:rPr lang="ja-JP" altLang="en-US" sz="1200" b="1" dirty="0">
                <a:latin typeface="+mj-ea"/>
              </a:rPr>
              <a:t>　 </a:t>
            </a:r>
            <a:r>
              <a:rPr lang="en-US" altLang="ja-JP" sz="1200" dirty="0">
                <a:latin typeface="+mj-ea"/>
              </a:rPr>
              <a:t>4.1</a:t>
            </a:r>
            <a:r>
              <a:rPr lang="ja-JP" altLang="en-US" sz="1200" dirty="0">
                <a:latin typeface="+mj-ea"/>
              </a:rPr>
              <a:t>　</a:t>
            </a:r>
            <a:r>
              <a:rPr lang="en-US" altLang="ja-JP" sz="800" dirty="0"/>
              <a:t> </a:t>
            </a:r>
            <a:r>
              <a:rPr lang="en-US" altLang="ja-JP" sz="1200" dirty="0">
                <a:latin typeface="+mj-ea"/>
              </a:rPr>
              <a:t>DOOR</a:t>
            </a:r>
            <a:r>
              <a:rPr kumimoji="1" lang="en-US" altLang="ja-JP" sz="1200" dirty="0">
                <a:latin typeface="+mj-ea"/>
              </a:rPr>
              <a:t> OUTER</a:t>
            </a:r>
            <a:r>
              <a:rPr kumimoji="1" lang="ja-JP" altLang="en-US" sz="1200" dirty="0">
                <a:latin typeface="+mj-ea"/>
              </a:rPr>
              <a:t> </a:t>
            </a:r>
            <a:r>
              <a:rPr lang="en-US" altLang="ja-JP" sz="1200" dirty="0">
                <a:latin typeface="+mj-ea"/>
              </a:rPr>
              <a:t>…………………………………………</a:t>
            </a:r>
            <a:r>
              <a:rPr lang="ja-JP" altLang="en-US" sz="1200" dirty="0">
                <a:latin typeface="+mj-ea"/>
              </a:rPr>
              <a:t>  </a:t>
            </a:r>
            <a:r>
              <a:rPr lang="en-US" altLang="ja-JP" sz="1200" dirty="0">
                <a:latin typeface="+mj-ea"/>
              </a:rPr>
              <a:t> </a:t>
            </a:r>
            <a:r>
              <a:rPr lang="ja-JP" altLang="en-US" sz="1200" dirty="0">
                <a:latin typeface="+mj-ea"/>
              </a:rPr>
              <a:t>　</a:t>
            </a:r>
            <a:endParaRPr lang="en-US" altLang="ja-JP" sz="1200" dirty="0">
              <a:latin typeface="+mj-ea"/>
            </a:endParaRPr>
          </a:p>
          <a:p>
            <a:r>
              <a:rPr lang="ja-JP" altLang="en-US" sz="1200" dirty="0">
                <a:latin typeface="+mj-ea"/>
              </a:rPr>
              <a:t>　　　　　　　　</a:t>
            </a:r>
            <a:r>
              <a:rPr kumimoji="1" lang="ja-JP" altLang="en-US" sz="1200" dirty="0"/>
              <a:t>（</a:t>
            </a:r>
            <a:r>
              <a:rPr kumimoji="1" lang="en-US" altLang="ja-JP" sz="1200" dirty="0">
                <a:latin typeface="+mj-ea"/>
              </a:rPr>
              <a:t>Ex.</a:t>
            </a:r>
            <a:r>
              <a:rPr kumimoji="1" lang="ja-JP" altLang="en-US" sz="1200" dirty="0">
                <a:latin typeface="+mj-ea"/>
              </a:rPr>
              <a:t>１</a:t>
            </a:r>
            <a:r>
              <a:rPr lang="ja-JP" altLang="en-US" sz="1200" dirty="0">
                <a:latin typeface="+mj-ea"/>
              </a:rPr>
              <a:t>） ３</a:t>
            </a:r>
            <a:r>
              <a:rPr lang="en-US" altLang="ja-JP" sz="1200" dirty="0">
                <a:latin typeface="+mj-ea"/>
              </a:rPr>
              <a:t>-operations ………………………………</a:t>
            </a:r>
            <a:r>
              <a:rPr lang="ja-JP" altLang="en-US" sz="1200" dirty="0">
                <a:latin typeface="+mj-ea"/>
              </a:rPr>
              <a:t>  　</a:t>
            </a:r>
            <a:endParaRPr lang="en-US" altLang="ja-JP" sz="1200" dirty="0">
              <a:latin typeface="+mj-ea"/>
            </a:endParaRPr>
          </a:p>
          <a:p>
            <a:r>
              <a:rPr lang="ja-JP" altLang="en-US" sz="1200" dirty="0">
                <a:latin typeface="+mj-ea"/>
              </a:rPr>
              <a:t>　　　　　　　　（</a:t>
            </a:r>
            <a:r>
              <a:rPr lang="en-US" altLang="ja-JP" sz="1200" dirty="0">
                <a:latin typeface="+mj-ea"/>
              </a:rPr>
              <a:t>Ex.</a:t>
            </a:r>
            <a:r>
              <a:rPr lang="ja-JP" altLang="en-US" sz="1200" dirty="0">
                <a:latin typeface="+mj-ea"/>
              </a:rPr>
              <a:t>２） ３</a:t>
            </a:r>
            <a:r>
              <a:rPr lang="en-US" altLang="ja-JP" sz="1200" dirty="0">
                <a:latin typeface="+mj-ea"/>
              </a:rPr>
              <a:t>-operations ………………………………</a:t>
            </a:r>
            <a:r>
              <a:rPr lang="ja-JP" altLang="en-US" sz="1200" dirty="0">
                <a:latin typeface="+mj-ea"/>
              </a:rPr>
              <a:t> 　</a:t>
            </a:r>
            <a:endParaRPr lang="en-US" altLang="ja-JP" sz="1200" dirty="0">
              <a:latin typeface="+mj-ea"/>
            </a:endParaRPr>
          </a:p>
          <a:p>
            <a:r>
              <a:rPr lang="ja-JP" altLang="en-US" sz="1200" dirty="0">
                <a:latin typeface="+mj-ea"/>
              </a:rPr>
              <a:t>　　　　　　　　（</a:t>
            </a:r>
            <a:r>
              <a:rPr lang="en-US" altLang="ja-JP" sz="1200" dirty="0">
                <a:latin typeface="+mj-ea"/>
              </a:rPr>
              <a:t>Ex.</a:t>
            </a:r>
            <a:r>
              <a:rPr lang="ja-JP" altLang="en-US" sz="1200" dirty="0">
                <a:latin typeface="+mj-ea"/>
              </a:rPr>
              <a:t>３）              　 　  </a:t>
            </a:r>
            <a:r>
              <a:rPr lang="en-US" altLang="ja-JP" sz="1200" dirty="0">
                <a:latin typeface="+mj-ea"/>
              </a:rPr>
              <a:t>………………………………</a:t>
            </a:r>
            <a:r>
              <a:rPr lang="ja-JP" altLang="en-US" sz="1200" dirty="0">
                <a:latin typeface="+mj-ea"/>
              </a:rPr>
              <a:t>  　</a:t>
            </a:r>
            <a:endParaRPr lang="en-US" altLang="ja-JP" sz="1200" dirty="0">
              <a:latin typeface="+mj-ea"/>
            </a:endParaRPr>
          </a:p>
          <a:p>
            <a:endParaRPr lang="en-US" altLang="ja-JP" sz="1200" dirty="0">
              <a:latin typeface="+mj-ea"/>
            </a:endParaRPr>
          </a:p>
          <a:p>
            <a:endParaRPr lang="en-US" altLang="ja-JP" sz="1200" dirty="0">
              <a:latin typeface="+mj-ea"/>
            </a:endParaRPr>
          </a:p>
          <a:p>
            <a:endParaRPr lang="en-US" altLang="ja-JP" sz="1200" dirty="0">
              <a:latin typeface="+mj-ea"/>
            </a:endParaRPr>
          </a:p>
          <a:p>
            <a:endParaRPr lang="en-US" altLang="ja-JP" sz="1200" dirty="0">
              <a:latin typeface="+mj-ea"/>
            </a:endParaRPr>
          </a:p>
          <a:p>
            <a:endParaRPr lang="en-US" altLang="ja-JP" sz="1200" dirty="0">
              <a:latin typeface="+mj-ea"/>
            </a:endParaRPr>
          </a:p>
          <a:p>
            <a:endParaRPr lang="en-US" altLang="ja-JP" sz="1200" dirty="0">
              <a:latin typeface="+mj-ea"/>
            </a:endParaRPr>
          </a:p>
          <a:p>
            <a:endParaRPr lang="en-US" altLang="ja-JP" sz="1200" dirty="0">
              <a:latin typeface="+mj-ea"/>
            </a:endParaRPr>
          </a:p>
          <a:p>
            <a:r>
              <a:rPr lang="ja-JP" altLang="en-US" sz="1200" dirty="0">
                <a:latin typeface="+mj-ea"/>
              </a:rPr>
              <a:t>   </a:t>
            </a:r>
          </a:p>
        </p:txBody>
      </p:sp>
      <p:sp>
        <p:nvSpPr>
          <p:cNvPr id="11" name="タイトル 11">
            <a:extLst>
              <a:ext uri="{FF2B5EF4-FFF2-40B4-BE49-F238E27FC236}">
                <a16:creationId xmlns:a16="http://schemas.microsoft.com/office/drawing/2014/main" id="{5D409778-372B-407F-A5B4-6F34B6BDAF99}"/>
              </a:ext>
            </a:extLst>
          </p:cNvPr>
          <p:cNvSpPr txBox="1">
            <a:spLocks/>
          </p:cNvSpPr>
          <p:nvPr/>
        </p:nvSpPr>
        <p:spPr>
          <a:xfrm>
            <a:off x="8229434" y="1273897"/>
            <a:ext cx="447022" cy="49634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200" dirty="0">
                <a:latin typeface="+mj-ea"/>
              </a:rPr>
              <a:t>23 23</a:t>
            </a:r>
          </a:p>
          <a:p>
            <a:r>
              <a:rPr lang="en-US" altLang="ja-JP" sz="1200" dirty="0">
                <a:latin typeface="+mj-ea"/>
              </a:rPr>
              <a:t>24</a:t>
            </a:r>
          </a:p>
          <a:p>
            <a:r>
              <a:rPr lang="en-US" altLang="ja-JP" sz="1200" dirty="0">
                <a:latin typeface="+mj-ea"/>
              </a:rPr>
              <a:t>25</a:t>
            </a:r>
          </a:p>
          <a:p>
            <a:r>
              <a:rPr lang="en-US" altLang="ja-JP" sz="1200" dirty="0">
                <a:latin typeface="+mj-ea"/>
              </a:rPr>
              <a:t>26</a:t>
            </a:r>
          </a:p>
          <a:p>
            <a:r>
              <a:rPr lang="en-US" altLang="ja-JP" sz="1200" dirty="0">
                <a:latin typeface="+mj-ea"/>
              </a:rPr>
              <a:t>27</a:t>
            </a:r>
          </a:p>
          <a:p>
            <a:r>
              <a:rPr lang="en-US" altLang="ja-JP" sz="1200" dirty="0">
                <a:latin typeface="+mj-ea"/>
              </a:rPr>
              <a:t>27</a:t>
            </a:r>
          </a:p>
          <a:p>
            <a:r>
              <a:rPr lang="en-US" altLang="ja-JP" sz="1200" dirty="0">
                <a:latin typeface="+mj-ea"/>
              </a:rPr>
              <a:t>28</a:t>
            </a:r>
          </a:p>
          <a:p>
            <a:r>
              <a:rPr lang="en-US" altLang="ja-JP" sz="1200" dirty="0">
                <a:latin typeface="+mj-ea"/>
              </a:rPr>
              <a:t>29</a:t>
            </a:r>
          </a:p>
          <a:p>
            <a:r>
              <a:rPr lang="en-US" altLang="ja-JP" sz="1200" dirty="0">
                <a:latin typeface="+mj-ea"/>
              </a:rPr>
              <a:t>30</a:t>
            </a:r>
          </a:p>
          <a:p>
            <a:r>
              <a:rPr lang="en-US" altLang="ja-JP" sz="1200" dirty="0">
                <a:latin typeface="+mj-ea"/>
              </a:rPr>
              <a:t>30</a:t>
            </a:r>
          </a:p>
          <a:p>
            <a:r>
              <a:rPr lang="en-US" altLang="ja-JP" sz="1200" dirty="0">
                <a:latin typeface="+mj-ea"/>
              </a:rPr>
              <a:t>31</a:t>
            </a:r>
          </a:p>
          <a:p>
            <a:r>
              <a:rPr lang="en-US" altLang="ja-JP" sz="1200" dirty="0">
                <a:latin typeface="+mj-ea"/>
              </a:rPr>
              <a:t>32</a:t>
            </a:r>
          </a:p>
          <a:p>
            <a:r>
              <a:rPr lang="en-US" altLang="ja-JP" sz="1200" dirty="0">
                <a:latin typeface="+mj-ea"/>
              </a:rPr>
              <a:t>32</a:t>
            </a:r>
          </a:p>
          <a:p>
            <a:r>
              <a:rPr lang="en-US" altLang="ja-JP" sz="1200" dirty="0">
                <a:latin typeface="+mj-ea"/>
              </a:rPr>
              <a:t>33</a:t>
            </a:r>
          </a:p>
          <a:p>
            <a:r>
              <a:rPr lang="en-US" altLang="ja-JP" sz="1200" dirty="0">
                <a:latin typeface="+mj-ea"/>
              </a:rPr>
              <a:t>34</a:t>
            </a:r>
          </a:p>
          <a:p>
            <a:r>
              <a:rPr lang="en-US" altLang="ja-JP" sz="1200" dirty="0">
                <a:latin typeface="+mj-ea"/>
              </a:rPr>
              <a:t>35</a:t>
            </a:r>
          </a:p>
          <a:p>
            <a:r>
              <a:rPr lang="en-US" altLang="ja-JP" sz="1200" dirty="0">
                <a:latin typeface="+mj-ea"/>
              </a:rPr>
              <a:t>35</a:t>
            </a:r>
          </a:p>
          <a:p>
            <a:r>
              <a:rPr lang="en-US" altLang="ja-JP" sz="1200" dirty="0">
                <a:latin typeface="+mj-ea"/>
              </a:rPr>
              <a:t>36</a:t>
            </a:r>
          </a:p>
          <a:p>
            <a:r>
              <a:rPr lang="en-US" altLang="ja-JP" sz="1200" dirty="0">
                <a:latin typeface="+mj-ea"/>
              </a:rPr>
              <a:t>37</a:t>
            </a:r>
          </a:p>
          <a:p>
            <a:r>
              <a:rPr lang="en-US" altLang="ja-JP" sz="1200" dirty="0">
                <a:latin typeface="+mj-ea"/>
              </a:rPr>
              <a:t>37</a:t>
            </a:r>
          </a:p>
          <a:p>
            <a:r>
              <a:rPr lang="en-US" altLang="ja-JP" sz="1200" dirty="0">
                <a:latin typeface="+mj-ea"/>
              </a:rPr>
              <a:t>38</a:t>
            </a:r>
          </a:p>
          <a:p>
            <a:r>
              <a:rPr lang="en-US" altLang="ja-JP" sz="1200" dirty="0">
                <a:latin typeface="+mj-ea"/>
              </a:rPr>
              <a:t>39</a:t>
            </a:r>
          </a:p>
          <a:p>
            <a:r>
              <a:rPr lang="en-US" altLang="ja-JP" sz="1200" dirty="0">
                <a:latin typeface="+mj-ea"/>
              </a:rPr>
              <a:t>40</a:t>
            </a:r>
          </a:p>
          <a:p>
            <a:endParaRPr lang="en-US" altLang="ja-JP" sz="1200" dirty="0">
              <a:latin typeface="+mj-ea"/>
            </a:endParaRPr>
          </a:p>
          <a:p>
            <a:endParaRPr lang="en-US" altLang="ja-JP" sz="1200" dirty="0">
              <a:latin typeface="+mj-ea"/>
            </a:endParaRPr>
          </a:p>
        </p:txBody>
      </p:sp>
      <p:sp>
        <p:nvSpPr>
          <p:cNvPr id="12" name="タイトル 11">
            <a:extLst>
              <a:ext uri="{FF2B5EF4-FFF2-40B4-BE49-F238E27FC236}">
                <a16:creationId xmlns:a16="http://schemas.microsoft.com/office/drawing/2014/main" id="{DB370B28-DCC5-4626-BF23-8D764F88B22E}"/>
              </a:ext>
            </a:extLst>
          </p:cNvPr>
          <p:cNvSpPr txBox="1">
            <a:spLocks/>
          </p:cNvSpPr>
          <p:nvPr/>
        </p:nvSpPr>
        <p:spPr>
          <a:xfrm>
            <a:off x="3821540" y="1268760"/>
            <a:ext cx="462428" cy="53285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200" dirty="0">
                <a:latin typeface="+mj-ea"/>
              </a:rPr>
              <a:t>  3</a:t>
            </a:r>
          </a:p>
          <a:p>
            <a:r>
              <a:rPr lang="en-US" altLang="ja-JP" sz="1200" dirty="0">
                <a:latin typeface="+mj-ea"/>
              </a:rPr>
              <a:t>  3 </a:t>
            </a:r>
          </a:p>
          <a:p>
            <a:r>
              <a:rPr lang="en-US" altLang="ja-JP" sz="1200" dirty="0">
                <a:latin typeface="+mj-ea"/>
              </a:rPr>
              <a:t>  4</a:t>
            </a:r>
          </a:p>
          <a:p>
            <a:r>
              <a:rPr lang="en-US" altLang="ja-JP" sz="1200" dirty="0">
                <a:latin typeface="+mj-ea"/>
              </a:rPr>
              <a:t>  5</a:t>
            </a:r>
          </a:p>
          <a:p>
            <a:r>
              <a:rPr lang="en-US" altLang="ja-JP" sz="1200" dirty="0">
                <a:latin typeface="+mj-ea"/>
              </a:rPr>
              <a:t>  </a:t>
            </a:r>
          </a:p>
          <a:p>
            <a:r>
              <a:rPr lang="en-US" altLang="ja-JP" sz="1200" dirty="0">
                <a:latin typeface="+mj-ea"/>
              </a:rPr>
              <a:t>  6</a:t>
            </a:r>
          </a:p>
          <a:p>
            <a:r>
              <a:rPr lang="en-US" altLang="ja-JP" sz="1200" dirty="0">
                <a:latin typeface="+mj-ea"/>
              </a:rPr>
              <a:t>  7</a:t>
            </a:r>
          </a:p>
          <a:p>
            <a:r>
              <a:rPr lang="en-US" altLang="ja-JP" sz="1200" dirty="0">
                <a:latin typeface="+mj-ea"/>
              </a:rPr>
              <a:t>  7</a:t>
            </a:r>
          </a:p>
          <a:p>
            <a:r>
              <a:rPr lang="en-US" altLang="ja-JP" sz="1200" dirty="0">
                <a:latin typeface="+mj-ea"/>
              </a:rPr>
              <a:t>  7</a:t>
            </a:r>
          </a:p>
          <a:p>
            <a:r>
              <a:rPr lang="en-US" altLang="ja-JP" sz="1200" dirty="0">
                <a:latin typeface="+mj-ea"/>
              </a:rPr>
              <a:t>  8</a:t>
            </a:r>
          </a:p>
          <a:p>
            <a:r>
              <a:rPr lang="en-US" altLang="ja-JP" sz="1200" dirty="0">
                <a:latin typeface="+mj-ea"/>
              </a:rPr>
              <a:t>  8</a:t>
            </a:r>
          </a:p>
          <a:p>
            <a:r>
              <a:rPr lang="en-US" altLang="ja-JP" sz="1200" dirty="0">
                <a:latin typeface="+mj-ea"/>
              </a:rPr>
              <a:t>  9</a:t>
            </a:r>
          </a:p>
          <a:p>
            <a:r>
              <a:rPr lang="en-US" altLang="ja-JP" sz="1200" dirty="0">
                <a:latin typeface="+mj-ea"/>
              </a:rPr>
              <a:t>  9</a:t>
            </a:r>
          </a:p>
          <a:p>
            <a:r>
              <a:rPr lang="en-US" altLang="ja-JP" sz="1200" dirty="0">
                <a:latin typeface="+mj-ea"/>
              </a:rPr>
              <a:t>10</a:t>
            </a:r>
          </a:p>
          <a:p>
            <a:r>
              <a:rPr lang="en-US" altLang="ja-JP" sz="1200" dirty="0">
                <a:latin typeface="+mj-ea"/>
              </a:rPr>
              <a:t>11</a:t>
            </a:r>
          </a:p>
          <a:p>
            <a:r>
              <a:rPr lang="en-US" altLang="ja-JP" sz="1200" dirty="0">
                <a:latin typeface="+mj-ea"/>
              </a:rPr>
              <a:t>12</a:t>
            </a:r>
          </a:p>
          <a:p>
            <a:r>
              <a:rPr lang="en-US" altLang="ja-JP" sz="1200" dirty="0">
                <a:latin typeface="+mj-ea"/>
              </a:rPr>
              <a:t>12</a:t>
            </a:r>
          </a:p>
          <a:p>
            <a:r>
              <a:rPr lang="en-US" altLang="ja-JP" sz="1200" dirty="0">
                <a:latin typeface="+mj-ea"/>
              </a:rPr>
              <a:t>13</a:t>
            </a:r>
          </a:p>
          <a:p>
            <a:r>
              <a:rPr lang="en-US" altLang="ja-JP" sz="1200" dirty="0">
                <a:latin typeface="+mj-ea"/>
              </a:rPr>
              <a:t>14</a:t>
            </a:r>
          </a:p>
          <a:p>
            <a:r>
              <a:rPr lang="en-US" altLang="ja-JP" sz="1200" dirty="0">
                <a:latin typeface="+mj-ea"/>
              </a:rPr>
              <a:t>15</a:t>
            </a:r>
          </a:p>
          <a:p>
            <a:r>
              <a:rPr lang="en-US" altLang="ja-JP" sz="1200" dirty="0">
                <a:latin typeface="+mj-ea"/>
              </a:rPr>
              <a:t>16</a:t>
            </a:r>
          </a:p>
          <a:p>
            <a:endParaRPr lang="en-US" altLang="ja-JP" sz="1200" dirty="0">
              <a:latin typeface="+mj-ea"/>
            </a:endParaRPr>
          </a:p>
          <a:p>
            <a:r>
              <a:rPr lang="en-US" altLang="ja-JP" sz="1200" dirty="0">
                <a:latin typeface="+mj-ea"/>
              </a:rPr>
              <a:t>17</a:t>
            </a:r>
          </a:p>
          <a:p>
            <a:r>
              <a:rPr lang="en-US" altLang="ja-JP" sz="1200" dirty="0">
                <a:latin typeface="+mj-ea"/>
              </a:rPr>
              <a:t>18</a:t>
            </a:r>
          </a:p>
          <a:p>
            <a:r>
              <a:rPr lang="en-US" altLang="ja-JP" sz="1200" dirty="0">
                <a:latin typeface="+mj-ea"/>
              </a:rPr>
              <a:t>19</a:t>
            </a:r>
          </a:p>
          <a:p>
            <a:r>
              <a:rPr lang="en-US" altLang="ja-JP" sz="1200" dirty="0">
                <a:latin typeface="+mj-ea"/>
              </a:rPr>
              <a:t>20</a:t>
            </a:r>
          </a:p>
          <a:p>
            <a:r>
              <a:rPr lang="en-US" altLang="ja-JP" sz="1200" dirty="0">
                <a:latin typeface="+mj-ea"/>
              </a:rPr>
              <a:t>20</a:t>
            </a:r>
          </a:p>
          <a:p>
            <a:r>
              <a:rPr lang="en-US" altLang="ja-JP" sz="1200" dirty="0">
                <a:latin typeface="+mj-ea"/>
              </a:rPr>
              <a:t>21</a:t>
            </a:r>
          </a:p>
          <a:p>
            <a:r>
              <a:rPr lang="en-US" altLang="ja-JP" sz="1200" dirty="0">
                <a:latin typeface="+mj-ea"/>
              </a:rPr>
              <a:t>22</a:t>
            </a:r>
          </a:p>
          <a:p>
            <a:endParaRPr lang="en-US" altLang="ja-JP" sz="1200" dirty="0">
              <a:latin typeface="+mj-ea"/>
            </a:endParaRPr>
          </a:p>
          <a:p>
            <a:endParaRPr lang="en-US" altLang="ja-JP" sz="1200" dirty="0">
              <a:latin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D3FEFB0-C037-4BC6-9348-56B801E98323}"/>
              </a:ext>
            </a:extLst>
          </p:cNvPr>
          <p:cNvSpPr txBox="1"/>
          <p:nvPr/>
        </p:nvSpPr>
        <p:spPr>
          <a:xfrm>
            <a:off x="0" y="-265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-Contents-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70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6"/>
            <a:ext cx="3671388" cy="321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408080"/>
              </a:clrFrom>
              <a:clrTo>
                <a:srgbClr val="4080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4" t="7926" r="9302" b="10466"/>
          <a:stretch/>
        </p:blipFill>
        <p:spPr bwMode="auto">
          <a:xfrm>
            <a:off x="128016" y="1160749"/>
            <a:ext cx="5020048" cy="481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517360" y="5903234"/>
            <a:ext cx="530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 process can be improved by both forming the sash and belt line</a:t>
            </a:r>
          </a:p>
          <a:p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at the same time(3 operations).</a:t>
            </a: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01202" y="1006859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Whole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Door</a:t>
            </a:r>
            <a:endParaRPr kumimoji="1" lang="ja-JP" altLang="en-US" sz="1400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1331640" y="1268760"/>
            <a:ext cx="1584176" cy="38884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H="1">
            <a:off x="1331640" y="1052736"/>
            <a:ext cx="571166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>
            <a:off x="2843808" y="4797152"/>
            <a:ext cx="571166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130658" y="437302"/>
            <a:ext cx="314519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4.1 DOOR</a:t>
            </a:r>
            <a:r>
              <a:rPr kumimoji="1" lang="en-US" altLang="ja-JP" dirty="0">
                <a:solidFill>
                  <a:schemeClr val="tx1"/>
                </a:solidFill>
              </a:rPr>
              <a:t> OUTER</a:t>
            </a:r>
            <a:r>
              <a:rPr kumimoji="1" lang="ja-JP" altLang="en-US" dirty="0">
                <a:solidFill>
                  <a:schemeClr val="tx1"/>
                </a:solidFill>
              </a:rPr>
              <a:t>（</a:t>
            </a:r>
            <a:r>
              <a:rPr kumimoji="1" lang="en-US" altLang="ja-JP" dirty="0">
                <a:solidFill>
                  <a:schemeClr val="tx1"/>
                </a:solidFill>
              </a:rPr>
              <a:t>Ex.1</a:t>
            </a:r>
            <a:r>
              <a:rPr kumimoji="1" lang="ja-JP" altLang="en-US" dirty="0">
                <a:solidFill>
                  <a:schemeClr val="tx1"/>
                </a:solidFill>
              </a:rPr>
              <a:t>）</a:t>
            </a:r>
          </a:p>
        </p:txBody>
      </p:sp>
      <p:sp>
        <p:nvSpPr>
          <p:cNvPr id="10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340080" y="-6687"/>
            <a:ext cx="696416" cy="369332"/>
          </a:xfrm>
        </p:spPr>
        <p:txBody>
          <a:bodyPr/>
          <a:lstStyle/>
          <a:p>
            <a:r>
              <a:rPr lang="en-US" altLang="ja-JP" dirty="0"/>
              <a:t>20/41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E289AFE-68D5-45E7-8910-B075A348DA49}"/>
              </a:ext>
            </a:extLst>
          </p:cNvPr>
          <p:cNvSpPr txBox="1"/>
          <p:nvPr/>
        </p:nvSpPr>
        <p:spPr>
          <a:xfrm>
            <a:off x="0" y="20906"/>
            <a:ext cx="2699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4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kumimoji="1" lang="de-DE" altLang="ja-JP" sz="18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eiryo UI" panose="020B0604030504040204" pitchFamily="50" charset="-128"/>
                <a:cs typeface="Meiryo UI" panose="020B0604030504040204" pitchFamily="50" charset="-128"/>
              </a:rPr>
              <a:t>Design Example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9396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05" y="1776689"/>
            <a:ext cx="4860032" cy="366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95222"/>
            <a:ext cx="3555876" cy="301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コネクタ 4"/>
          <p:cNvCxnSpPr/>
          <p:nvPr/>
        </p:nvCxnSpPr>
        <p:spPr>
          <a:xfrm flipH="1">
            <a:off x="3419872" y="2492896"/>
            <a:ext cx="432048" cy="15121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 flipV="1">
            <a:off x="3810000" y="2558144"/>
            <a:ext cx="566057" cy="185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 flipV="1">
            <a:off x="3419872" y="3863551"/>
            <a:ext cx="566057" cy="185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V="1">
            <a:off x="1547664" y="3863551"/>
            <a:ext cx="576064" cy="16536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H="1" flipV="1">
            <a:off x="1557671" y="5424689"/>
            <a:ext cx="566057" cy="185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 flipV="1">
            <a:off x="2093775" y="3956079"/>
            <a:ext cx="566057" cy="185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283968" y="234888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671422" y="561741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148064" y="1052736"/>
            <a:ext cx="8899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SEC-A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2462" y="849325"/>
            <a:ext cx="4558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Achieves to 3 operations by processing both cam piercing </a:t>
            </a:r>
          </a:p>
          <a:p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and cam flange at the same time with a swing cam.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375576" y="0"/>
            <a:ext cx="768424" cy="369332"/>
          </a:xfrm>
        </p:spPr>
        <p:txBody>
          <a:bodyPr/>
          <a:lstStyle/>
          <a:p>
            <a:r>
              <a:rPr kumimoji="1" lang="en-US" altLang="ja-JP" dirty="0"/>
              <a:t>21/41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148064" y="3861048"/>
            <a:ext cx="8899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SEC-B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21FCC60-548F-4570-A528-5FCB2D6A33E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22282"/>
            <a:ext cx="3819525" cy="2962275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2337202-B471-47B0-9AB5-8DDD642C23A2}"/>
              </a:ext>
            </a:extLst>
          </p:cNvPr>
          <p:cNvSpPr txBox="1"/>
          <p:nvPr/>
        </p:nvSpPr>
        <p:spPr>
          <a:xfrm>
            <a:off x="0" y="20906"/>
            <a:ext cx="2659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4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kumimoji="1" lang="de-DE" altLang="ja-JP" sz="18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eiryo UI" panose="020B0604030504040204" pitchFamily="50" charset="-128"/>
                <a:cs typeface="Meiryo UI" panose="020B0604030504040204" pitchFamily="50" charset="-128"/>
              </a:rPr>
              <a:t>Design Example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848445-C792-4FCC-8BA6-F5E85FABAB34}"/>
              </a:ext>
            </a:extLst>
          </p:cNvPr>
          <p:cNvSpPr txBox="1"/>
          <p:nvPr/>
        </p:nvSpPr>
        <p:spPr>
          <a:xfrm>
            <a:off x="377798" y="1624112"/>
            <a:ext cx="2015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[Flange</a:t>
            </a:r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＆</a:t>
            </a:r>
            <a:r>
              <a:rPr kumimoji="1"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Piercing]</a:t>
            </a:r>
            <a:endParaRPr kumimoji="1"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0B9CEF9-B4E4-4A98-AC67-CF388E00CD2D}"/>
              </a:ext>
            </a:extLst>
          </p:cNvPr>
          <p:cNvSpPr txBox="1"/>
          <p:nvPr/>
        </p:nvSpPr>
        <p:spPr>
          <a:xfrm>
            <a:off x="3131840" y="2024497"/>
            <a:ext cx="2015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de-DE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[Flange</a:t>
            </a:r>
            <a:r>
              <a:rPr kumimoji="1" lang="ja-JP" altLang="de-DE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＆</a:t>
            </a:r>
            <a:r>
              <a:rPr kumimoji="1" lang="de-DE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Piercing]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42070B7-BF7D-45EC-820C-CE576B2982EA}"/>
              </a:ext>
            </a:extLst>
          </p:cNvPr>
          <p:cNvSpPr txBox="1"/>
          <p:nvPr/>
        </p:nvSpPr>
        <p:spPr>
          <a:xfrm>
            <a:off x="1355574" y="5920075"/>
            <a:ext cx="2015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[Flange</a:t>
            </a:r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＆</a:t>
            </a:r>
            <a:r>
              <a:rPr kumimoji="1"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Piercing]</a:t>
            </a:r>
            <a:endParaRPr kumimoji="1"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ED3E2CDB-C739-4D1F-9D10-6C6970521A2A}"/>
              </a:ext>
            </a:extLst>
          </p:cNvPr>
          <p:cNvSpPr/>
          <p:nvPr/>
        </p:nvSpPr>
        <p:spPr>
          <a:xfrm>
            <a:off x="130658" y="396015"/>
            <a:ext cx="314519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4.1 DOOR</a:t>
            </a:r>
            <a:r>
              <a:rPr kumimoji="1" lang="en-US" altLang="ja-JP" dirty="0">
                <a:solidFill>
                  <a:schemeClr val="tx1"/>
                </a:solidFill>
              </a:rPr>
              <a:t> OUTER</a:t>
            </a:r>
            <a:r>
              <a:rPr kumimoji="1" lang="ja-JP" altLang="en-US" dirty="0">
                <a:solidFill>
                  <a:schemeClr val="tx1"/>
                </a:solidFill>
              </a:rPr>
              <a:t>（</a:t>
            </a:r>
            <a:r>
              <a:rPr kumimoji="1" lang="en-US" altLang="ja-JP" dirty="0">
                <a:solidFill>
                  <a:schemeClr val="tx1"/>
                </a:solidFill>
              </a:rPr>
              <a:t>Ex.2</a:t>
            </a:r>
            <a:r>
              <a:rPr kumimoji="1" lang="ja-JP" altLang="en-US" dirty="0">
                <a:solidFill>
                  <a:schemeClr val="tx1"/>
                </a:solidFill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94197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82"/>
          <a:stretch/>
        </p:blipFill>
        <p:spPr bwMode="auto">
          <a:xfrm>
            <a:off x="0" y="1075998"/>
            <a:ext cx="4652692" cy="362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232528"/>
              </a:clrFrom>
              <a:clrTo>
                <a:srgbClr val="23252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41"/>
          <a:stretch/>
        </p:blipFill>
        <p:spPr bwMode="auto">
          <a:xfrm>
            <a:off x="4253363" y="2852936"/>
            <a:ext cx="4864151" cy="386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421098" y="26064"/>
            <a:ext cx="696416" cy="329184"/>
          </a:xfrm>
        </p:spPr>
        <p:txBody>
          <a:bodyPr/>
          <a:lstStyle/>
          <a:p>
            <a:r>
              <a:rPr lang="en-US" altLang="ja-JP" dirty="0"/>
              <a:t>22/41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40F2EF-5B1C-4E75-A2FA-211052CB5232}"/>
              </a:ext>
            </a:extLst>
          </p:cNvPr>
          <p:cNvSpPr txBox="1"/>
          <p:nvPr/>
        </p:nvSpPr>
        <p:spPr>
          <a:xfrm>
            <a:off x="0" y="20906"/>
            <a:ext cx="2699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4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kumimoji="1" lang="de-DE" altLang="ja-JP" sz="18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eiryo UI" panose="020B0604030504040204" pitchFamily="50" charset="-128"/>
                <a:cs typeface="Meiryo UI" panose="020B0604030504040204" pitchFamily="50" charset="-128"/>
              </a:rPr>
              <a:t>Design Example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A9E4EE5-5814-4B0B-B6BB-8FEA695A7BBB}"/>
              </a:ext>
            </a:extLst>
          </p:cNvPr>
          <p:cNvSpPr txBox="1"/>
          <p:nvPr/>
        </p:nvSpPr>
        <p:spPr>
          <a:xfrm>
            <a:off x="5557015" y="2549265"/>
            <a:ext cx="3021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[Cam flange</a:t>
            </a:r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＆</a:t>
            </a:r>
            <a:r>
              <a:rPr kumimoji="1"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Cam piercing]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B3739D-BC0E-488A-B709-16A18F53D28A}"/>
              </a:ext>
            </a:extLst>
          </p:cNvPr>
          <p:cNvSpPr txBox="1"/>
          <p:nvPr/>
        </p:nvSpPr>
        <p:spPr>
          <a:xfrm>
            <a:off x="1953378" y="4812947"/>
            <a:ext cx="1502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[Cam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flange]</a:t>
            </a:r>
            <a:endParaRPr kumimoji="1"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3F53203-5065-4E87-B465-D7938B32FBA1}"/>
              </a:ext>
            </a:extLst>
          </p:cNvPr>
          <p:cNvSpPr/>
          <p:nvPr/>
        </p:nvSpPr>
        <p:spPr>
          <a:xfrm>
            <a:off x="130658" y="422457"/>
            <a:ext cx="314519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4.1 DOOR</a:t>
            </a:r>
            <a:r>
              <a:rPr kumimoji="1" lang="en-US" altLang="ja-JP" dirty="0">
                <a:solidFill>
                  <a:schemeClr val="tx1"/>
                </a:solidFill>
              </a:rPr>
              <a:t> OUTER</a:t>
            </a:r>
            <a:r>
              <a:rPr kumimoji="1" lang="ja-JP" altLang="en-US" dirty="0">
                <a:solidFill>
                  <a:schemeClr val="tx1"/>
                </a:solidFill>
              </a:rPr>
              <a:t>（</a:t>
            </a:r>
            <a:r>
              <a:rPr kumimoji="1" lang="en-US" altLang="ja-JP" dirty="0">
                <a:solidFill>
                  <a:schemeClr val="tx1"/>
                </a:solidFill>
              </a:rPr>
              <a:t>Ex.3</a:t>
            </a:r>
            <a:r>
              <a:rPr kumimoji="1" lang="ja-JP" altLang="en-US" dirty="0">
                <a:solidFill>
                  <a:schemeClr val="tx1"/>
                </a:solidFill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957598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5509282" y="4351537"/>
            <a:ext cx="3096344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Swing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Cams:5-combinations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50561" y="401553"/>
            <a:ext cx="3341319" cy="36933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4.2 HOOD OUTER</a:t>
            </a:r>
            <a:r>
              <a:rPr kumimoji="1" lang="ja-JP" altLang="en-US" dirty="0">
                <a:solidFill>
                  <a:schemeClr val="tx1"/>
                </a:solidFill>
              </a:rPr>
              <a:t>（</a:t>
            </a:r>
            <a:r>
              <a:rPr kumimoji="1" lang="en-US" altLang="ja-JP" dirty="0">
                <a:solidFill>
                  <a:schemeClr val="tx1"/>
                </a:solidFill>
              </a:rPr>
              <a:t>Ex.1</a:t>
            </a:r>
            <a:r>
              <a:rPr kumimoji="1" lang="ja-JP" altLang="en-US" dirty="0">
                <a:solidFill>
                  <a:schemeClr val="tx1"/>
                </a:solidFill>
              </a:rPr>
              <a:t>）</a:t>
            </a:r>
          </a:p>
        </p:txBody>
      </p:sp>
      <p:sp>
        <p:nvSpPr>
          <p:cNvPr id="4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369031" y="37248"/>
            <a:ext cx="768424" cy="350372"/>
          </a:xfrm>
        </p:spPr>
        <p:txBody>
          <a:bodyPr/>
          <a:lstStyle/>
          <a:p>
            <a:r>
              <a:rPr lang="en-US" altLang="ja-JP" dirty="0"/>
              <a:t>23/41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2FF8B3B-5DFD-4301-A27A-23EBD9B43FA3}"/>
              </a:ext>
            </a:extLst>
          </p:cNvPr>
          <p:cNvSpPr txBox="1"/>
          <p:nvPr/>
        </p:nvSpPr>
        <p:spPr>
          <a:xfrm>
            <a:off x="5254919" y="5089328"/>
            <a:ext cx="378157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Forming</a:t>
            </a:r>
            <a:r>
              <a:rPr kumimoji="1" lang="en-US" altLang="ja-JP" sz="1400" dirty="0"/>
              <a:t> once by Swing Cam</a:t>
            </a:r>
          </a:p>
          <a:p>
            <a:r>
              <a:rPr kumimoji="1" lang="en-US" altLang="ja-JP" sz="1400" dirty="0"/>
              <a:t>(Improvement of quality, process</a:t>
            </a:r>
            <a:r>
              <a:rPr lang="ja-JP" altLang="en-US" sz="1400" dirty="0"/>
              <a:t> </a:t>
            </a:r>
            <a:r>
              <a:rPr kumimoji="1" lang="en-US" altLang="ja-JP" sz="1400" dirty="0"/>
              <a:t>and no necessary to make the structure of flange lifters.)</a:t>
            </a:r>
          </a:p>
          <a:p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ACB56E6-F231-4B22-A2BD-BF8FC47DA955}"/>
              </a:ext>
            </a:extLst>
          </p:cNvPr>
          <p:cNvSpPr txBox="1"/>
          <p:nvPr/>
        </p:nvSpPr>
        <p:spPr>
          <a:xfrm>
            <a:off x="0" y="20906"/>
            <a:ext cx="2267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4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kumimoji="1" lang="de-DE" altLang="ja-JP" sz="18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eiryo UI" panose="020B0604030504040204" pitchFamily="50" charset="-128"/>
                <a:cs typeface="Meiryo UI" panose="020B0604030504040204" pitchFamily="50" charset="-128"/>
              </a:rPr>
              <a:t>Design Example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2FDC65D-C13B-4EC2-B9C8-51F35BDCF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3" y="870085"/>
            <a:ext cx="4019550" cy="265747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D1FD624-AB3A-4688-A4AD-BDCB3ACB32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84072"/>
            <a:ext cx="5114925" cy="351472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28555F4-61EC-4677-AF77-A5A4E24697A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8" y="3527560"/>
            <a:ext cx="48006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72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210" y="991741"/>
            <a:ext cx="5280633" cy="357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7700" y="2780928"/>
            <a:ext cx="4765609" cy="393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正方形/長方形 4"/>
          <p:cNvSpPr/>
          <p:nvPr/>
        </p:nvSpPr>
        <p:spPr>
          <a:xfrm>
            <a:off x="5601515" y="2182518"/>
            <a:ext cx="3096344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Swing</a:t>
            </a:r>
            <a:r>
              <a:rPr kumimoji="1" lang="ja-JP" altLang="en-US" dirty="0">
                <a:solidFill>
                  <a:schemeClr val="tx1"/>
                </a:solidFill>
              </a:rPr>
              <a:t> </a:t>
            </a:r>
            <a:r>
              <a:rPr kumimoji="1" lang="en-US" altLang="ja-JP" dirty="0">
                <a:solidFill>
                  <a:schemeClr val="tx1"/>
                </a:solidFill>
              </a:rPr>
              <a:t>Cams:3</a:t>
            </a:r>
            <a:r>
              <a:rPr lang="en-US" altLang="ja-JP" dirty="0">
                <a:solidFill>
                  <a:schemeClr val="tx1"/>
                </a:solidFill>
              </a:rPr>
              <a:t>-</a:t>
            </a:r>
            <a:r>
              <a:rPr kumimoji="1" lang="en-US" altLang="ja-JP" dirty="0">
                <a:solidFill>
                  <a:schemeClr val="tx1"/>
                </a:solidFill>
              </a:rPr>
              <a:t>combinations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349651" y="0"/>
            <a:ext cx="696416" cy="350372"/>
          </a:xfrm>
        </p:spPr>
        <p:txBody>
          <a:bodyPr/>
          <a:lstStyle/>
          <a:p>
            <a:r>
              <a:rPr lang="en-US" altLang="ja-JP" dirty="0"/>
              <a:t>24/41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BD18839-F1FC-4AB3-9087-1AE04F32C173}"/>
              </a:ext>
            </a:extLst>
          </p:cNvPr>
          <p:cNvSpPr txBox="1"/>
          <p:nvPr/>
        </p:nvSpPr>
        <p:spPr>
          <a:xfrm>
            <a:off x="0" y="20906"/>
            <a:ext cx="2843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4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kumimoji="1" lang="de-DE" altLang="ja-JP" sz="18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eiryo UI" panose="020B0604030504040204" pitchFamily="50" charset="-128"/>
                <a:cs typeface="Meiryo UI" panose="020B0604030504040204" pitchFamily="50" charset="-128"/>
              </a:rPr>
              <a:t>Design Example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ABD93C4-C17B-445B-A866-BB833A9F685B}"/>
              </a:ext>
            </a:extLst>
          </p:cNvPr>
          <p:cNvSpPr/>
          <p:nvPr/>
        </p:nvSpPr>
        <p:spPr>
          <a:xfrm>
            <a:off x="150561" y="419651"/>
            <a:ext cx="370135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4.2 HOOD OUTER</a:t>
            </a:r>
            <a:r>
              <a:rPr kumimoji="1" lang="ja-JP" altLang="en-US" dirty="0">
                <a:solidFill>
                  <a:schemeClr val="tx1"/>
                </a:solidFill>
              </a:rPr>
              <a:t>（</a:t>
            </a:r>
            <a:r>
              <a:rPr kumimoji="1" lang="en-US" altLang="ja-JP" dirty="0">
                <a:solidFill>
                  <a:schemeClr val="tx1"/>
                </a:solidFill>
              </a:rPr>
              <a:t>Ex2</a:t>
            </a:r>
            <a:r>
              <a:rPr kumimoji="1" lang="ja-JP" altLang="en-US" dirty="0">
                <a:solidFill>
                  <a:schemeClr val="tx1"/>
                </a:solidFill>
              </a:rPr>
              <a:t>、</a:t>
            </a:r>
            <a:r>
              <a:rPr kumimoji="1" lang="en-US" altLang="ja-JP" dirty="0">
                <a:solidFill>
                  <a:schemeClr val="tx1"/>
                </a:solidFill>
              </a:rPr>
              <a:t>Ex3</a:t>
            </a:r>
            <a:r>
              <a:rPr kumimoji="1" lang="ja-JP" altLang="en-US" dirty="0">
                <a:solidFill>
                  <a:schemeClr val="tx1"/>
                </a:solidFill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028972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86498" y="406405"/>
            <a:ext cx="2829318" cy="36933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4.3 LIFT GATE</a:t>
            </a:r>
            <a:r>
              <a:rPr kumimoji="1" lang="en-US" altLang="ja-JP" dirty="0">
                <a:solidFill>
                  <a:schemeClr val="tx1"/>
                </a:solidFill>
              </a:rPr>
              <a:t> OUTER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6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375576" y="0"/>
            <a:ext cx="768424" cy="338899"/>
          </a:xfrm>
        </p:spPr>
        <p:txBody>
          <a:bodyPr/>
          <a:lstStyle/>
          <a:p>
            <a:r>
              <a:rPr lang="en-US" altLang="ja-JP" dirty="0"/>
              <a:t>25/41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4356CEF-F924-42F7-853E-473AD94FF666}"/>
              </a:ext>
            </a:extLst>
          </p:cNvPr>
          <p:cNvSpPr txBox="1"/>
          <p:nvPr/>
        </p:nvSpPr>
        <p:spPr>
          <a:xfrm>
            <a:off x="0" y="20906"/>
            <a:ext cx="2627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4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kumimoji="1" lang="de-DE" altLang="ja-JP" sz="18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eiryo UI" panose="020B0604030504040204" pitchFamily="50" charset="-128"/>
                <a:cs typeface="Meiryo UI" panose="020B0604030504040204" pitchFamily="50" charset="-128"/>
              </a:rPr>
              <a:t>Design Example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68FDBA8-4168-4BCB-92F9-61E779AA803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64" y="4003501"/>
            <a:ext cx="4819650" cy="280987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7A83902-97AC-4A2C-AF06-F736CA220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657725"/>
            <a:ext cx="3743325" cy="220027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FFEE195-E782-4A71-9395-57F2141B07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457" y="627944"/>
            <a:ext cx="6282119" cy="36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3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04664"/>
            <a:ext cx="6192688" cy="332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645024"/>
            <a:ext cx="6574002" cy="313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正方形/長方形 3"/>
          <p:cNvSpPr/>
          <p:nvPr/>
        </p:nvSpPr>
        <p:spPr>
          <a:xfrm>
            <a:off x="107504" y="413194"/>
            <a:ext cx="1440160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4.4</a:t>
            </a:r>
          </a:p>
          <a:p>
            <a:pPr algn="ctr"/>
            <a:r>
              <a:rPr lang="en-US" altLang="ja-JP" dirty="0">
                <a:solidFill>
                  <a:schemeClr val="tx1"/>
                </a:solidFill>
              </a:rPr>
              <a:t>TRUNK LID</a:t>
            </a:r>
            <a:r>
              <a:rPr kumimoji="1" lang="en-US" altLang="ja-JP" dirty="0">
                <a:solidFill>
                  <a:schemeClr val="tx1"/>
                </a:solidFill>
              </a:rPr>
              <a:t> OUTER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388424" y="-11946"/>
            <a:ext cx="696416" cy="386376"/>
          </a:xfrm>
        </p:spPr>
        <p:txBody>
          <a:bodyPr/>
          <a:lstStyle/>
          <a:p>
            <a:r>
              <a:rPr kumimoji="1" lang="en-US" altLang="ja-JP" dirty="0"/>
              <a:t>26/41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323C2B4-32D4-48BF-8F32-50EA347E051B}"/>
              </a:ext>
            </a:extLst>
          </p:cNvPr>
          <p:cNvSpPr txBox="1"/>
          <p:nvPr/>
        </p:nvSpPr>
        <p:spPr>
          <a:xfrm>
            <a:off x="0" y="20906"/>
            <a:ext cx="2699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4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kumimoji="1" lang="de-DE" altLang="ja-JP" sz="18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eiryo UI" panose="020B0604030504040204" pitchFamily="50" charset="-128"/>
                <a:cs typeface="Meiryo UI" panose="020B0604030504040204" pitchFamily="50" charset="-128"/>
              </a:rPr>
              <a:t>Design Example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1230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5508104" y="5325474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Fender with 3-operations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07504" y="455508"/>
            <a:ext cx="280831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4.5 FR FENDER</a:t>
            </a:r>
            <a:r>
              <a:rPr lang="ja-JP" altLang="en-US" dirty="0">
                <a:solidFill>
                  <a:schemeClr val="tx1"/>
                </a:solidFill>
              </a:rPr>
              <a:t>（</a:t>
            </a:r>
            <a:r>
              <a:rPr lang="en-US" altLang="ja-JP" dirty="0">
                <a:solidFill>
                  <a:schemeClr val="tx1"/>
                </a:solidFill>
              </a:rPr>
              <a:t>Ex.1</a:t>
            </a:r>
            <a:r>
              <a:rPr lang="ja-JP" altLang="en-US" dirty="0">
                <a:solidFill>
                  <a:schemeClr val="tx1"/>
                </a:solidFill>
              </a:rPr>
              <a:t>）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447584" y="38552"/>
            <a:ext cx="696416" cy="386376"/>
          </a:xfrm>
        </p:spPr>
        <p:txBody>
          <a:bodyPr/>
          <a:lstStyle/>
          <a:p>
            <a:r>
              <a:rPr lang="en-US" altLang="ja-JP" dirty="0"/>
              <a:t>27/41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53280A1-0060-464C-ACFD-83D0C8EDFF5A}"/>
              </a:ext>
            </a:extLst>
          </p:cNvPr>
          <p:cNvSpPr txBox="1"/>
          <p:nvPr/>
        </p:nvSpPr>
        <p:spPr>
          <a:xfrm>
            <a:off x="0" y="20906"/>
            <a:ext cx="3059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4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kumimoji="1" lang="de-DE" altLang="ja-JP" sz="18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eiryo UI" panose="020B0604030504040204" pitchFamily="50" charset="-128"/>
                <a:cs typeface="Meiryo UI" panose="020B0604030504040204" pitchFamily="50" charset="-128"/>
              </a:rPr>
              <a:t>Design Example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4392800" imgH="3414944"/>
        </mc:Choice>
        <mc:Fallback>
          <p:control r:id="rId1" imgW="4392800" imgH="3414944">
            <p:pic>
              <p:nvPicPr>
                <p:cNvPr id="2" name="ShockwaveFlash1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9388" y="1628775"/>
                  <a:ext cx="4392612" cy="3414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r:id="rId3" imgW="3960857" imgH="3568596"/>
        </mc:Choice>
        <mc:Fallback>
          <p:control r:id="rId3" imgW="3960857" imgH="3568596">
            <p:pic>
              <p:nvPicPr>
                <p:cNvPr id="6" name="ShockwaveFlash2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59338" y="1557338"/>
                  <a:ext cx="3960812" cy="3568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799324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866069" y="496843"/>
            <a:ext cx="5811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/>
              <a:t>Swing on Swing Cams System</a:t>
            </a:r>
            <a:r>
              <a:rPr lang="ja-JP" altLang="en-US" sz="1300" dirty="0"/>
              <a:t>（</a:t>
            </a:r>
            <a:r>
              <a:rPr lang="en-US" altLang="ja-JP" sz="1300" dirty="0"/>
              <a:t>Large Swing Cam and Small Swing Cam</a:t>
            </a:r>
            <a:r>
              <a:rPr lang="ja-JP" altLang="en-US" sz="1300" dirty="0"/>
              <a:t>）</a:t>
            </a:r>
            <a:endParaRPr kumimoji="1" lang="ja-JP" altLang="en-US" sz="1300" dirty="0"/>
          </a:p>
        </p:txBody>
      </p:sp>
      <p:sp>
        <p:nvSpPr>
          <p:cNvPr id="4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329067" y="26767"/>
            <a:ext cx="696416" cy="291274"/>
          </a:xfrm>
        </p:spPr>
        <p:txBody>
          <a:bodyPr/>
          <a:lstStyle/>
          <a:p>
            <a:r>
              <a:rPr lang="en-US" altLang="ja-JP" dirty="0"/>
              <a:t>28/41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4AE46B6-CD0C-4049-B124-36AD4D6209F3}"/>
              </a:ext>
            </a:extLst>
          </p:cNvPr>
          <p:cNvSpPr txBox="1"/>
          <p:nvPr/>
        </p:nvSpPr>
        <p:spPr>
          <a:xfrm>
            <a:off x="0" y="20906"/>
            <a:ext cx="2699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4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kumimoji="1" lang="de-DE" altLang="ja-JP" sz="18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eiryo UI" panose="020B0604030504040204" pitchFamily="50" charset="-128"/>
                <a:cs typeface="Meiryo UI" panose="020B0604030504040204" pitchFamily="50" charset="-128"/>
              </a:rPr>
              <a:t>Design Example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BD0536B-1E85-4ABF-809B-2FFC4037A3E3}"/>
              </a:ext>
            </a:extLst>
          </p:cNvPr>
          <p:cNvSpPr/>
          <p:nvPr/>
        </p:nvSpPr>
        <p:spPr>
          <a:xfrm>
            <a:off x="107504" y="455508"/>
            <a:ext cx="279687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4.5 FR FENDER</a:t>
            </a:r>
            <a:r>
              <a:rPr lang="ja-JP" altLang="en-US" dirty="0">
                <a:solidFill>
                  <a:schemeClr val="tx1"/>
                </a:solidFill>
              </a:rPr>
              <a:t>（</a:t>
            </a:r>
            <a:r>
              <a:rPr lang="en-US" altLang="ja-JP" dirty="0">
                <a:solidFill>
                  <a:schemeClr val="tx1"/>
                </a:solidFill>
              </a:rPr>
              <a:t>Ex.2</a:t>
            </a:r>
            <a:r>
              <a:rPr lang="ja-JP" altLang="en-US" dirty="0">
                <a:solidFill>
                  <a:schemeClr val="tx1"/>
                </a:solidFill>
              </a:rPr>
              <a:t>）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4105848" imgH="2695951"/>
        </mc:Choice>
        <mc:Fallback>
          <p:control r:id="rId1" imgW="4105848" imgH="2695951">
            <p:pic>
              <p:nvPicPr>
                <p:cNvPr id="2" name="ShockwaveFlash1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0" y="981075"/>
                  <a:ext cx="4105275" cy="2695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r:id="rId3" imgW="4211752" imgH="2747946"/>
        </mc:Choice>
        <mc:Fallback>
          <p:control r:id="rId3" imgW="4211752" imgH="2747946">
            <p:pic>
              <p:nvPicPr>
                <p:cNvPr id="6" name="ShockwaveFlash2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0825" y="908050"/>
                  <a:ext cx="4211638" cy="27479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r:id="rId5" imgW="4032839" imgH="2719493"/>
        </mc:Choice>
        <mc:Fallback>
          <p:control r:id="rId5" imgW="4032839" imgH="2719493">
            <p:pic>
              <p:nvPicPr>
                <p:cNvPr id="7" name="ShockwaveFlash3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5288" y="3860800"/>
                  <a:ext cx="4032250" cy="27193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r:id="rId7" imgW="3960857" imgH="2687847"/>
        </mc:Choice>
        <mc:Fallback>
          <p:control r:id="rId7" imgW="3960857" imgH="2687847">
            <p:pic>
              <p:nvPicPr>
                <p:cNvPr id="8" name="ShockwaveFlash4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0" y="3860800"/>
                  <a:ext cx="3960813" cy="2687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72249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9208" y="820551"/>
            <a:ext cx="8229600" cy="990600"/>
          </a:xfrm>
        </p:spPr>
        <p:txBody>
          <a:bodyPr>
            <a:noAutofit/>
          </a:bodyPr>
          <a:lstStyle/>
          <a:p>
            <a:r>
              <a:rPr lang="en-US" altLang="ja-JP" sz="1800" dirty="0">
                <a:solidFill>
                  <a:schemeClr val="tx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It is possible to be assembled the Swing Cam or Half Mount Cam as a module of unit.</a:t>
            </a:r>
            <a:endParaRPr kumimoji="1" lang="ja-JP" altLang="en-US" sz="1800" dirty="0">
              <a:solidFill>
                <a:schemeClr val="tx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4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338592" y="-21363"/>
            <a:ext cx="696416" cy="369332"/>
          </a:xfrm>
        </p:spPr>
        <p:txBody>
          <a:bodyPr/>
          <a:lstStyle/>
          <a:p>
            <a:r>
              <a:rPr lang="en-US" altLang="ja-JP" dirty="0"/>
              <a:t>29/41</a:t>
            </a:r>
            <a:endParaRPr kumimoji="1" lang="ja-JP" alt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9462" y="4173778"/>
            <a:ext cx="2827075" cy="263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4144" y="4042233"/>
            <a:ext cx="194578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251520" y="4870422"/>
            <a:ext cx="2327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Unit for wheel arch side</a:t>
            </a:r>
            <a:endParaRPr kumimoji="1" lang="ja-JP" altLang="en-US" sz="16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741" y="1617175"/>
            <a:ext cx="3669420" cy="3223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2684858" y="4235797"/>
            <a:ext cx="1747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Unit for door side</a:t>
            </a:r>
            <a:endParaRPr kumimoji="1" lang="ja-JP" altLang="en-US" sz="16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709903"/>
            <a:ext cx="2307747" cy="1620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4716016" y="3499271"/>
            <a:ext cx="38164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>
                <a:latin typeface="+mj-lt"/>
              </a:rPr>
              <a:t>It is all machining of the assembled surface on the main body, </a:t>
            </a:r>
          </a:p>
          <a:p>
            <a:r>
              <a:rPr kumimoji="1" lang="en-US" altLang="ja-JP" sz="1050" dirty="0">
                <a:latin typeface="+mj-lt"/>
              </a:rPr>
              <a:t>then it is possible to put Swing Cam on it. 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7EA8353-68F5-4042-B9CD-AC5403D33DBF}"/>
              </a:ext>
            </a:extLst>
          </p:cNvPr>
          <p:cNvSpPr txBox="1"/>
          <p:nvPr/>
        </p:nvSpPr>
        <p:spPr>
          <a:xfrm>
            <a:off x="0" y="20906"/>
            <a:ext cx="2662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4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kumimoji="1" lang="de-DE" altLang="ja-JP" sz="18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eiryo UI" panose="020B0604030504040204" pitchFamily="50" charset="-128"/>
                <a:cs typeface="Meiryo UI" panose="020B0604030504040204" pitchFamily="50" charset="-128"/>
              </a:rPr>
              <a:t>Design Example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84E7B6E-6B92-4950-8F3F-C55976F0366E}"/>
              </a:ext>
            </a:extLst>
          </p:cNvPr>
          <p:cNvSpPr/>
          <p:nvPr/>
        </p:nvSpPr>
        <p:spPr>
          <a:xfrm>
            <a:off x="127814" y="419192"/>
            <a:ext cx="56683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4.5 FR FENDER</a:t>
            </a:r>
            <a:r>
              <a:rPr lang="ja-JP" altLang="en-US" dirty="0">
                <a:solidFill>
                  <a:schemeClr val="tx1"/>
                </a:solidFill>
              </a:rPr>
              <a:t>（</a:t>
            </a:r>
            <a:r>
              <a:rPr lang="en-US" altLang="ja-JP" dirty="0">
                <a:solidFill>
                  <a:schemeClr val="tx1"/>
                </a:solidFill>
              </a:rPr>
              <a:t>Ex.3</a:t>
            </a:r>
            <a:r>
              <a:rPr lang="ja-JP" altLang="en-US" dirty="0">
                <a:solidFill>
                  <a:schemeClr val="tx1"/>
                </a:solidFill>
              </a:rPr>
              <a:t>）　　</a:t>
            </a:r>
            <a:r>
              <a:rPr lang="en-US" altLang="ja-JP" dirty="0">
                <a:solidFill>
                  <a:schemeClr val="tx1"/>
                </a:solidFill>
              </a:rPr>
              <a:t>Swing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Module(Unit)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875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238208" y="370000"/>
            <a:ext cx="5965457" cy="488452"/>
          </a:xfrm>
        </p:spPr>
        <p:txBody>
          <a:bodyPr>
            <a:noAutofit/>
          </a:bodyPr>
          <a:lstStyle/>
          <a:p>
            <a:r>
              <a:rPr lang="en-US" altLang="ja-JP" sz="3200" dirty="0">
                <a:latin typeface="+mj-ea"/>
              </a:rPr>
              <a:t>1.1 Features of Swing Cam①</a:t>
            </a:r>
            <a:endParaRPr kumimoji="1" lang="ja-JP" altLang="en-US" sz="3200" dirty="0">
              <a:latin typeface="+mj-ea"/>
            </a:endParaRPr>
          </a:p>
        </p:txBody>
      </p:sp>
      <p:sp>
        <p:nvSpPr>
          <p:cNvPr id="41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490333" y="24048"/>
            <a:ext cx="682236" cy="329184"/>
          </a:xfrm>
        </p:spPr>
        <p:txBody>
          <a:bodyPr/>
          <a:lstStyle/>
          <a:p>
            <a:r>
              <a:rPr lang="en-US" altLang="ja-JP" dirty="0"/>
              <a:t>3/41</a:t>
            </a:r>
            <a:endParaRPr kumimoji="1" lang="ja-JP" altLang="en-US" dirty="0"/>
          </a:p>
        </p:txBody>
      </p:sp>
      <p:pic>
        <p:nvPicPr>
          <p:cNvPr id="8" name="Picture 2" descr="D:\シンジ\出張資料\プレゼンテーション\01-基本スイン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525048" cy="5006881"/>
          </a:xfrm>
          <a:prstGeom prst="rect">
            <a:avLst/>
          </a:prstGeom>
          <a:noFill/>
        </p:spPr>
      </p:pic>
      <p:cxnSp>
        <p:nvCxnSpPr>
          <p:cNvPr id="9" name="直線コネクタ 8"/>
          <p:cNvCxnSpPr/>
          <p:nvPr/>
        </p:nvCxnSpPr>
        <p:spPr>
          <a:xfrm>
            <a:off x="2699792" y="4653136"/>
            <a:ext cx="4032448" cy="0"/>
          </a:xfrm>
          <a:prstGeom prst="line">
            <a:avLst/>
          </a:prstGeom>
          <a:ln w="2540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V="1">
            <a:off x="2699792" y="2636912"/>
            <a:ext cx="0" cy="2016224"/>
          </a:xfrm>
          <a:prstGeom prst="line">
            <a:avLst/>
          </a:prstGeom>
          <a:ln w="2540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V="1">
            <a:off x="2699792" y="1844824"/>
            <a:ext cx="1296144" cy="777686"/>
          </a:xfrm>
          <a:prstGeom prst="line">
            <a:avLst/>
          </a:prstGeom>
          <a:ln w="2540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2627784" y="1844824"/>
            <a:ext cx="504056" cy="50405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1619672" y="4149080"/>
            <a:ext cx="1080120" cy="86409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 flipV="1">
            <a:off x="4932040" y="4653136"/>
            <a:ext cx="504056" cy="9361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6732240" y="2492896"/>
            <a:ext cx="0" cy="2160240"/>
          </a:xfrm>
          <a:prstGeom prst="line">
            <a:avLst/>
          </a:prstGeom>
          <a:ln w="2540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>
            <a:off x="6732240" y="2852936"/>
            <a:ext cx="648072" cy="5760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1415263" y="1403446"/>
            <a:ext cx="1224136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Contact</a:t>
            </a:r>
            <a:r>
              <a:rPr lang="ja-JP" altLang="en-US" sz="1200" dirty="0">
                <a:solidFill>
                  <a:schemeClr val="tx1"/>
                </a:solidFill>
              </a:rPr>
              <a:t> </a:t>
            </a:r>
            <a:r>
              <a:rPr lang="en-US" altLang="ja-JP" sz="1200" dirty="0">
                <a:solidFill>
                  <a:schemeClr val="tx1"/>
                </a:solidFill>
              </a:rPr>
              <a:t>with</a:t>
            </a:r>
            <a:r>
              <a:rPr lang="ja-JP" altLang="en-US" sz="1200" dirty="0">
                <a:solidFill>
                  <a:schemeClr val="tx1"/>
                </a:solidFill>
              </a:rPr>
              <a:t> 「</a:t>
            </a:r>
            <a:r>
              <a:rPr lang="en-US" altLang="ja-JP" sz="1200" dirty="0">
                <a:solidFill>
                  <a:schemeClr val="tx1"/>
                </a:solidFill>
              </a:rPr>
              <a:t>zero</a:t>
            </a:r>
            <a:r>
              <a:rPr lang="ja-JP" altLang="en-US" sz="1200" dirty="0">
                <a:solidFill>
                  <a:schemeClr val="tx1"/>
                </a:solidFill>
              </a:rPr>
              <a:t>」</a:t>
            </a:r>
            <a:r>
              <a:rPr lang="en-US" altLang="ja-JP" sz="1200" dirty="0">
                <a:solidFill>
                  <a:schemeClr val="tx1"/>
                </a:solidFill>
              </a:rPr>
              <a:t>clearance</a:t>
            </a:r>
          </a:p>
        </p:txBody>
      </p:sp>
      <p:grpSp>
        <p:nvGrpSpPr>
          <p:cNvPr id="2" name="グループ化 34"/>
          <p:cNvGrpSpPr/>
          <p:nvPr/>
        </p:nvGrpSpPr>
        <p:grpSpPr>
          <a:xfrm>
            <a:off x="5652120" y="1412776"/>
            <a:ext cx="1224136" cy="3456384"/>
            <a:chOff x="5652120" y="1412776"/>
            <a:chExt cx="1224136" cy="3456384"/>
          </a:xfrm>
        </p:grpSpPr>
        <p:sp>
          <p:nvSpPr>
            <p:cNvPr id="24" name="正方形/長方形 23"/>
            <p:cNvSpPr/>
            <p:nvPr/>
          </p:nvSpPr>
          <p:spPr>
            <a:xfrm>
              <a:off x="6084168" y="2636912"/>
              <a:ext cx="360040" cy="2232248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5940152" y="2204864"/>
              <a:ext cx="648072" cy="432048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5652120" y="1412776"/>
              <a:ext cx="1224136" cy="792088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直線コネクタ 27"/>
            <p:cNvCxnSpPr/>
            <p:nvPr/>
          </p:nvCxnSpPr>
          <p:spPr>
            <a:xfrm flipV="1">
              <a:off x="6084168" y="3933056"/>
              <a:ext cx="360040" cy="36004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V="1">
              <a:off x="6084168" y="4293096"/>
              <a:ext cx="360040" cy="36004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V="1">
              <a:off x="6228184" y="4653136"/>
              <a:ext cx="216024" cy="216024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V="1">
              <a:off x="6084168" y="3573016"/>
              <a:ext cx="360040" cy="36004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V="1">
              <a:off x="6084168" y="3212976"/>
              <a:ext cx="360040" cy="36004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V="1">
              <a:off x="6084168" y="2852936"/>
              <a:ext cx="360040" cy="36004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正方形/長方形 35"/>
          <p:cNvSpPr/>
          <p:nvPr/>
        </p:nvSpPr>
        <p:spPr>
          <a:xfrm>
            <a:off x="6957107" y="1340768"/>
            <a:ext cx="1440160" cy="954107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</a:rPr>
              <a:t>It</a:t>
            </a:r>
            <a:r>
              <a:rPr kumimoji="1" lang="ja-JP" altLang="en-US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>
                <a:solidFill>
                  <a:schemeClr val="tx1"/>
                </a:solidFill>
              </a:rPr>
              <a:t>is</a:t>
            </a:r>
            <a:r>
              <a:rPr kumimoji="1" lang="ja-JP" altLang="en-US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>
                <a:solidFill>
                  <a:schemeClr val="tx1"/>
                </a:solidFill>
              </a:rPr>
              <a:t>all</a:t>
            </a:r>
            <a:r>
              <a:rPr kumimoji="1" lang="ja-JP" altLang="en-US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>
                <a:solidFill>
                  <a:schemeClr val="tx1"/>
                </a:solidFill>
              </a:rPr>
              <a:t>machining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on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flat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surface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of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press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die.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7380312" y="3814883"/>
            <a:ext cx="1368152" cy="738664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</a:rPr>
              <a:t>It is possible to design the die with a compact.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268181" y="5363344"/>
            <a:ext cx="1783539" cy="954107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</a:rPr>
              <a:t>It is easy for maintenance because stopper plate does not slide.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683568" y="966428"/>
            <a:ext cx="3390672" cy="33855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</a:rPr>
              <a:t>（１）</a:t>
            </a:r>
            <a:r>
              <a:rPr kumimoji="1" lang="en-US" altLang="ja-JP" sz="1600" dirty="0">
                <a:solidFill>
                  <a:schemeClr val="tx1"/>
                </a:solidFill>
              </a:rPr>
              <a:t>Compact and simple machining</a:t>
            </a:r>
          </a:p>
        </p:txBody>
      </p:sp>
      <p:cxnSp>
        <p:nvCxnSpPr>
          <p:cNvPr id="42" name="直線矢印コネクタ 41"/>
          <p:cNvCxnSpPr/>
          <p:nvPr/>
        </p:nvCxnSpPr>
        <p:spPr>
          <a:xfrm>
            <a:off x="5148064" y="1772816"/>
            <a:ext cx="432048" cy="9361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3635896" y="1772816"/>
            <a:ext cx="1512168" cy="10081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正方形/長方形 44"/>
          <p:cNvSpPr/>
          <p:nvPr/>
        </p:nvSpPr>
        <p:spPr>
          <a:xfrm>
            <a:off x="4542292" y="1300481"/>
            <a:ext cx="1052245" cy="461665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de-DE" altLang="ja-JP" sz="1200" dirty="0">
                <a:solidFill>
                  <a:schemeClr val="tx1"/>
                </a:solidFill>
              </a:rPr>
              <a:t>Integrated structure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4006137" y="985465"/>
            <a:ext cx="4876143" cy="33855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</a:rPr>
              <a:t>（２）</a:t>
            </a:r>
            <a:r>
              <a:rPr kumimoji="1" lang="en-US" altLang="ja-JP" sz="1600" dirty="0">
                <a:solidFill>
                  <a:schemeClr val="tx1"/>
                </a:solidFill>
              </a:rPr>
              <a:t>Improvement of product quality by high stiffness</a:t>
            </a:r>
          </a:p>
        </p:txBody>
      </p:sp>
      <p:sp>
        <p:nvSpPr>
          <p:cNvPr id="47" name="正方形/長方形 46"/>
          <p:cNvSpPr/>
          <p:nvPr/>
        </p:nvSpPr>
        <p:spPr>
          <a:xfrm>
            <a:off x="-10208" y="6356941"/>
            <a:ext cx="3611886" cy="58477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（３）</a:t>
            </a:r>
            <a:r>
              <a:rPr kumimoji="1" lang="de-DE" altLang="ja-JP" sz="1400" dirty="0">
                <a:solidFill>
                  <a:schemeClr val="tx1"/>
                </a:solidFill>
              </a:rPr>
              <a:t>Extreme improvement in maintainability</a:t>
            </a:r>
            <a:endParaRPr kumimoji="1" lang="ja-JP" altLang="en-US" sz="1400" dirty="0">
              <a:solidFill>
                <a:schemeClr val="tx1"/>
              </a:solidFill>
            </a:endParaRPr>
          </a:p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50" name="直線矢印コネクタ 49"/>
          <p:cNvCxnSpPr/>
          <p:nvPr/>
        </p:nvCxnSpPr>
        <p:spPr>
          <a:xfrm flipH="1" flipV="1">
            <a:off x="4139952" y="4653136"/>
            <a:ext cx="936104" cy="15841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/>
          <p:cNvSpPr/>
          <p:nvPr/>
        </p:nvSpPr>
        <p:spPr>
          <a:xfrm>
            <a:off x="5076056" y="6160368"/>
            <a:ext cx="2376264" cy="523220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</a:rPr>
              <a:t>It is possible to be adjusted with shims.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826D28C5-1E54-445A-8849-98EFDA65C96E}"/>
              </a:ext>
            </a:extLst>
          </p:cNvPr>
          <p:cNvCxnSpPr>
            <a:cxnSpLocks/>
          </p:cNvCxnSpPr>
          <p:nvPr/>
        </p:nvCxnSpPr>
        <p:spPr>
          <a:xfrm flipH="1" flipV="1">
            <a:off x="4474553" y="3912006"/>
            <a:ext cx="3022931" cy="14445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0B3CCCE6-545F-42CE-8026-EF3FBC096983}"/>
              </a:ext>
            </a:extLst>
          </p:cNvPr>
          <p:cNvSpPr/>
          <p:nvPr/>
        </p:nvSpPr>
        <p:spPr>
          <a:xfrm>
            <a:off x="7498241" y="5286980"/>
            <a:ext cx="1198903" cy="52322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de-DE" altLang="ja-JP" sz="1400" dirty="0">
                <a:solidFill>
                  <a:schemeClr val="tx1"/>
                </a:solidFill>
              </a:rPr>
              <a:t>Rotating pivot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6BFC8624-87B3-4F30-B52F-81648F80AE67}"/>
              </a:ext>
            </a:extLst>
          </p:cNvPr>
          <p:cNvCxnSpPr>
            <a:cxnSpLocks/>
            <a:stCxn id="52" idx="0"/>
          </p:cNvCxnSpPr>
          <p:nvPr/>
        </p:nvCxnSpPr>
        <p:spPr>
          <a:xfrm flipH="1" flipV="1">
            <a:off x="3934705" y="5008530"/>
            <a:ext cx="314871" cy="126613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538F292F-7A77-4785-B63A-1CDC9F16BD7E}"/>
              </a:ext>
            </a:extLst>
          </p:cNvPr>
          <p:cNvSpPr/>
          <p:nvPr/>
        </p:nvSpPr>
        <p:spPr>
          <a:xfrm>
            <a:off x="3601678" y="6274661"/>
            <a:ext cx="1295795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</a:rPr>
              <a:t>“Slide</a:t>
            </a:r>
            <a:r>
              <a:rPr kumimoji="1" lang="ja-JP" altLang="en-US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>
                <a:solidFill>
                  <a:schemeClr val="tx1"/>
                </a:solidFill>
              </a:rPr>
              <a:t>Block”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3683AA2F-5E1D-44AE-8C5F-AB6AD575D3DA}"/>
              </a:ext>
            </a:extLst>
          </p:cNvPr>
          <p:cNvSpPr/>
          <p:nvPr/>
        </p:nvSpPr>
        <p:spPr>
          <a:xfrm>
            <a:off x="97252" y="2348372"/>
            <a:ext cx="1341440" cy="1169551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</a:rPr>
              <a:t>It is possible to make a forming far from the pivot position.</a:t>
            </a: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8DAA0025-6CA8-4EC0-990C-02FE65B54E23}"/>
              </a:ext>
            </a:extLst>
          </p:cNvPr>
          <p:cNvCxnSpPr>
            <a:cxnSpLocks/>
          </p:cNvCxnSpPr>
          <p:nvPr/>
        </p:nvCxnSpPr>
        <p:spPr>
          <a:xfrm>
            <a:off x="3835660" y="1890791"/>
            <a:ext cx="0" cy="4320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37480C1A-A168-4132-8FAA-5E058A759B60}"/>
              </a:ext>
            </a:extLst>
          </p:cNvPr>
          <p:cNvCxnSpPr>
            <a:cxnSpLocks/>
          </p:cNvCxnSpPr>
          <p:nvPr/>
        </p:nvCxnSpPr>
        <p:spPr>
          <a:xfrm>
            <a:off x="4499992" y="1890791"/>
            <a:ext cx="0" cy="4320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D80BF927-10B7-4122-BEE1-AC0085B080FF}"/>
              </a:ext>
            </a:extLst>
          </p:cNvPr>
          <p:cNvCxnSpPr>
            <a:cxnSpLocks/>
          </p:cNvCxnSpPr>
          <p:nvPr/>
        </p:nvCxnSpPr>
        <p:spPr>
          <a:xfrm>
            <a:off x="3835660" y="2106815"/>
            <a:ext cx="664332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A3A729F7-43B1-4848-901F-21B6023377B8}"/>
              </a:ext>
            </a:extLst>
          </p:cNvPr>
          <p:cNvCxnSpPr>
            <a:cxnSpLocks/>
          </p:cNvCxnSpPr>
          <p:nvPr/>
        </p:nvCxnSpPr>
        <p:spPr>
          <a:xfrm>
            <a:off x="4499992" y="2348880"/>
            <a:ext cx="0" cy="1080120"/>
          </a:xfrm>
          <a:prstGeom prst="line">
            <a:avLst/>
          </a:prstGeom>
          <a:ln w="25400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5E68367F-5B85-423E-9848-AF8FC4F1D6FD}"/>
              </a:ext>
            </a:extLst>
          </p:cNvPr>
          <p:cNvCxnSpPr>
            <a:cxnSpLocks/>
          </p:cNvCxnSpPr>
          <p:nvPr/>
        </p:nvCxnSpPr>
        <p:spPr>
          <a:xfrm flipV="1">
            <a:off x="156127" y="1350061"/>
            <a:ext cx="743465" cy="9988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CFAAD716-FE63-468E-B977-4DB3194B9451}"/>
              </a:ext>
            </a:extLst>
          </p:cNvPr>
          <p:cNvCxnSpPr/>
          <p:nvPr/>
        </p:nvCxnSpPr>
        <p:spPr>
          <a:xfrm>
            <a:off x="899592" y="1350060"/>
            <a:ext cx="3008077" cy="83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3DBECE89-571F-43D7-8AD7-6D674CD37488}"/>
              </a:ext>
            </a:extLst>
          </p:cNvPr>
          <p:cNvCxnSpPr/>
          <p:nvPr/>
        </p:nvCxnSpPr>
        <p:spPr>
          <a:xfrm>
            <a:off x="3896054" y="1364462"/>
            <a:ext cx="243898" cy="73979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CE467B36-F0BB-47EA-983C-A2D6DA2B5DB1}"/>
              </a:ext>
            </a:extLst>
          </p:cNvPr>
          <p:cNvSpPr txBox="1"/>
          <p:nvPr/>
        </p:nvSpPr>
        <p:spPr>
          <a:xfrm>
            <a:off x="0" y="-265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1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de-DE" altLang="ja-JP" dirty="0">
                <a:solidFill>
                  <a:schemeClr val="bg1"/>
                </a:solidFill>
              </a:rPr>
              <a:t>Features of Swing Cam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EFE75E7-10A7-4B02-AB52-D5C385DBC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1" y="2488935"/>
            <a:ext cx="1243692" cy="69500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22C65B0-54BD-4258-9AA2-A1E3EFB88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286" y="5371236"/>
            <a:ext cx="1243692" cy="69500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0A0180C-F704-4861-B78D-564B2EB98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12" y="4580062"/>
            <a:ext cx="1243692" cy="69500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817"/>
            <a:ext cx="5436096" cy="338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円/楕円 2"/>
          <p:cNvSpPr/>
          <p:nvPr/>
        </p:nvSpPr>
        <p:spPr>
          <a:xfrm rot="918404">
            <a:off x="3275855" y="1122078"/>
            <a:ext cx="2016224" cy="1008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6300192" y="4105858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132800" y="408672"/>
            <a:ext cx="371912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4.6 BODY SIDE </a:t>
            </a:r>
            <a:r>
              <a:rPr kumimoji="1" lang="en-US" altLang="ja-JP" dirty="0">
                <a:solidFill>
                  <a:schemeClr val="tx1"/>
                </a:solidFill>
              </a:rPr>
              <a:t>OUTER(</a:t>
            </a:r>
            <a:r>
              <a:rPr lang="en-US" altLang="ja-JP" dirty="0">
                <a:solidFill>
                  <a:schemeClr val="tx1"/>
                </a:solidFill>
              </a:rPr>
              <a:t>Ex.</a:t>
            </a:r>
            <a:r>
              <a:rPr kumimoji="1" lang="en-US" altLang="ja-JP" dirty="0">
                <a:solidFill>
                  <a:schemeClr val="tx1"/>
                </a:solidFill>
              </a:rPr>
              <a:t>1)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7" name="直線矢印コネクタ 6"/>
          <p:cNvCxnSpPr>
            <a:cxnSpLocks/>
          </p:cNvCxnSpPr>
          <p:nvPr/>
        </p:nvCxnSpPr>
        <p:spPr>
          <a:xfrm>
            <a:off x="4467114" y="2007722"/>
            <a:ext cx="1997569" cy="225517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316416" y="-19082"/>
            <a:ext cx="696416" cy="386376"/>
          </a:xfrm>
        </p:spPr>
        <p:txBody>
          <a:bodyPr/>
          <a:lstStyle/>
          <a:p>
            <a:r>
              <a:rPr lang="en-US" altLang="ja-JP" dirty="0"/>
              <a:t>30/41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3813309-135A-4E14-B5D4-F9A157A405D3}"/>
              </a:ext>
            </a:extLst>
          </p:cNvPr>
          <p:cNvSpPr txBox="1"/>
          <p:nvPr/>
        </p:nvSpPr>
        <p:spPr>
          <a:xfrm>
            <a:off x="6672493" y="3244334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（</a:t>
            </a:r>
            <a:r>
              <a:rPr lang="en-US" altLang="ja-JP" dirty="0"/>
              <a:t>Drop</a:t>
            </a:r>
            <a:r>
              <a:rPr lang="ja-JP" altLang="en-US" dirty="0"/>
              <a:t> </a:t>
            </a:r>
            <a:r>
              <a:rPr lang="en-US" altLang="ja-JP" dirty="0"/>
              <a:t>Swing</a:t>
            </a:r>
            <a:r>
              <a:rPr lang="ja-JP" altLang="en-US" dirty="0"/>
              <a:t> </a:t>
            </a:r>
            <a:r>
              <a:rPr lang="en-US" altLang="ja-JP" dirty="0"/>
              <a:t>Cam</a:t>
            </a:r>
            <a:r>
              <a:rPr kumimoji="1" lang="ja-JP" altLang="en-US" dirty="0"/>
              <a:t>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6326E93-E15E-4CAB-8620-468B0D7CF3AF}"/>
              </a:ext>
            </a:extLst>
          </p:cNvPr>
          <p:cNvSpPr txBox="1"/>
          <p:nvPr/>
        </p:nvSpPr>
        <p:spPr>
          <a:xfrm>
            <a:off x="0" y="20906"/>
            <a:ext cx="3131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4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kumimoji="1" lang="de-DE" altLang="ja-JP" sz="18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eiryo UI" panose="020B0604030504040204" pitchFamily="50" charset="-128"/>
                <a:cs typeface="Meiryo UI" panose="020B0604030504040204" pitchFamily="50" charset="-128"/>
              </a:rPr>
              <a:t>Design Example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1DC6DD4-73E3-46FE-ABC1-4DA7635DCDD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3" y="3952317"/>
            <a:ext cx="3438525" cy="25527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4176533" imgH="3015856"/>
        </mc:Choice>
        <mc:Fallback>
          <p:control r:id="rId1" imgW="4176533" imgH="3015856">
            <p:pic>
              <p:nvPicPr>
                <p:cNvPr id="2" name="ShockwaveFlash2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58939" y="3720542"/>
                  <a:ext cx="4176712" cy="3016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8207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8" name="Picture 4" descr="D:\シンジ\スイングプレゼンデーター\アニメーション\BODY-SIDE\アークスイング\アークスイン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66" y="745500"/>
            <a:ext cx="3816424" cy="252308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8844" y="1473641"/>
            <a:ext cx="5272155" cy="309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409485" y="18288"/>
            <a:ext cx="768424" cy="386376"/>
          </a:xfrm>
        </p:spPr>
        <p:txBody>
          <a:bodyPr/>
          <a:lstStyle/>
          <a:p>
            <a:r>
              <a:rPr kumimoji="1" lang="en-US" altLang="ja-JP" dirty="0"/>
              <a:t>31/41</a:t>
            </a:r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 rot="19983795">
            <a:off x="3896115" y="2154368"/>
            <a:ext cx="1857197" cy="95479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>
            <a:cxnSpLocks/>
          </p:cNvCxnSpPr>
          <p:nvPr/>
        </p:nvCxnSpPr>
        <p:spPr>
          <a:xfrm flipH="1">
            <a:off x="2901446" y="2780928"/>
            <a:ext cx="2030594" cy="250826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>
            <a:cxnSpLocks/>
          </p:cNvCxnSpPr>
          <p:nvPr/>
        </p:nvCxnSpPr>
        <p:spPr>
          <a:xfrm flipH="1" flipV="1">
            <a:off x="1821326" y="1229200"/>
            <a:ext cx="3095685" cy="155172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3078817" y="941859"/>
            <a:ext cx="199723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Arc Swing Cam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7DFF121-C384-4736-9223-4F40B92A1A22}"/>
              </a:ext>
            </a:extLst>
          </p:cNvPr>
          <p:cNvSpPr txBox="1"/>
          <p:nvPr/>
        </p:nvSpPr>
        <p:spPr>
          <a:xfrm>
            <a:off x="0" y="20906"/>
            <a:ext cx="27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4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kumimoji="1" lang="de-DE" altLang="ja-JP" sz="18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eiryo UI" panose="020B0604030504040204" pitchFamily="50" charset="-128"/>
                <a:cs typeface="Meiryo UI" panose="020B0604030504040204" pitchFamily="50" charset="-128"/>
              </a:rPr>
              <a:t>Design Example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E47E75E-1C24-4BD0-A12D-26EB0CAD07E1}"/>
              </a:ext>
            </a:extLst>
          </p:cNvPr>
          <p:cNvSpPr/>
          <p:nvPr/>
        </p:nvSpPr>
        <p:spPr>
          <a:xfrm>
            <a:off x="132800" y="408672"/>
            <a:ext cx="371912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4.6 BODY SIDE </a:t>
            </a:r>
            <a:r>
              <a:rPr kumimoji="1" lang="en-US" altLang="ja-JP" dirty="0">
                <a:solidFill>
                  <a:schemeClr val="tx1"/>
                </a:solidFill>
              </a:rPr>
              <a:t>OUTER(</a:t>
            </a:r>
            <a:r>
              <a:rPr lang="en-US" altLang="ja-JP" dirty="0">
                <a:solidFill>
                  <a:schemeClr val="tx1"/>
                </a:solidFill>
              </a:rPr>
              <a:t>Ex.</a:t>
            </a:r>
            <a:r>
              <a:rPr kumimoji="1" lang="en-US" altLang="ja-JP" dirty="0">
                <a:solidFill>
                  <a:schemeClr val="tx1"/>
                </a:solidFill>
              </a:rPr>
              <a:t>2)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2" descr="D:\シンジ\出張資料\出張計画\2014\アメリカ\01-プレゼンテーション\01-プレゼンテーション_2014\DROP-SWING-2(CAP)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3645024"/>
            <a:ext cx="4525731" cy="30826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2075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44016" y="430018"/>
            <a:ext cx="226774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4.7 ROOF</a:t>
            </a:r>
            <a:r>
              <a:rPr lang="ja-JP" altLang="en-US" dirty="0">
                <a:solidFill>
                  <a:schemeClr val="tx1"/>
                </a:solidFill>
              </a:rPr>
              <a:t>（</a:t>
            </a:r>
            <a:r>
              <a:rPr lang="en-US" altLang="ja-JP" dirty="0">
                <a:solidFill>
                  <a:schemeClr val="tx1"/>
                </a:solidFill>
              </a:rPr>
              <a:t>Ex.1</a:t>
            </a:r>
            <a:r>
              <a:rPr lang="ja-JP" altLang="en-US" dirty="0">
                <a:solidFill>
                  <a:schemeClr val="tx1"/>
                </a:solidFill>
              </a:rPr>
              <a:t>）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6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371073" y="0"/>
            <a:ext cx="840432" cy="386376"/>
          </a:xfrm>
        </p:spPr>
        <p:txBody>
          <a:bodyPr/>
          <a:lstStyle/>
          <a:p>
            <a:r>
              <a:rPr lang="en-US" altLang="ja-JP" dirty="0"/>
              <a:t>32/41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824680"/>
            <a:ext cx="3786667" cy="278666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0000000-0008-0000-0000-00000C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241" y="3573016"/>
            <a:ext cx="3404000" cy="270628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02005" y="448689"/>
            <a:ext cx="1671428" cy="356428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720072" y="809337"/>
            <a:ext cx="1771429" cy="277142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5D624C0-4050-42BC-B178-A24E5E6E6FB1}"/>
              </a:ext>
            </a:extLst>
          </p:cNvPr>
          <p:cNvSpPr txBox="1"/>
          <p:nvPr/>
        </p:nvSpPr>
        <p:spPr>
          <a:xfrm>
            <a:off x="0" y="20906"/>
            <a:ext cx="2267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4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kumimoji="1" lang="de-DE" altLang="ja-JP" sz="18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eiryo UI" panose="020B0604030504040204" pitchFamily="50" charset="-128"/>
                <a:cs typeface="Meiryo UI" panose="020B0604030504040204" pitchFamily="50" charset="-128"/>
              </a:rPr>
              <a:t>Design Example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FF3B874-CE91-4FDA-8A0C-9EA172301981}"/>
              </a:ext>
            </a:extLst>
          </p:cNvPr>
          <p:cNvSpPr txBox="1"/>
          <p:nvPr/>
        </p:nvSpPr>
        <p:spPr>
          <a:xfrm>
            <a:off x="2843914" y="646720"/>
            <a:ext cx="1944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3</a:t>
            </a:r>
            <a:r>
              <a:rPr lang="en-US" altLang="ja-JP" sz="2400" dirty="0"/>
              <a:t>-operations</a:t>
            </a:r>
          </a:p>
        </p:txBody>
      </p:sp>
    </p:spTree>
    <p:extLst>
      <p:ext uri="{BB962C8B-B14F-4D97-AF65-F5344CB8AC3E}">
        <p14:creationId xmlns:p14="http://schemas.microsoft.com/office/powerpoint/2010/main" val="2910704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717032"/>
            <a:ext cx="5694520" cy="301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04664"/>
            <a:ext cx="396944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線コネクタ 8"/>
          <p:cNvCxnSpPr/>
          <p:nvPr/>
        </p:nvCxnSpPr>
        <p:spPr>
          <a:xfrm>
            <a:off x="4176464" y="2204864"/>
            <a:ext cx="4427984" cy="375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8388424" y="2276872"/>
            <a:ext cx="0" cy="3600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4427984" y="2276872"/>
            <a:ext cx="0" cy="3600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4283968" y="2636912"/>
            <a:ext cx="338554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8244408" y="2636912"/>
            <a:ext cx="338554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836477" y="6237312"/>
            <a:ext cx="1095236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SEC A-A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04664"/>
            <a:ext cx="4139952" cy="354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正方形/長方形 18"/>
          <p:cNvSpPr/>
          <p:nvPr/>
        </p:nvSpPr>
        <p:spPr>
          <a:xfrm>
            <a:off x="340487" y="4077072"/>
            <a:ext cx="177484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de-DE" altLang="ja-JP" dirty="0">
                <a:solidFill>
                  <a:schemeClr val="tx1"/>
                </a:solidFill>
              </a:rPr>
              <a:t>Hatchback type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4838524" y="3573016"/>
            <a:ext cx="323678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Forming Sunroof and beading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1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333126" y="26372"/>
            <a:ext cx="768424" cy="323660"/>
          </a:xfrm>
        </p:spPr>
        <p:txBody>
          <a:bodyPr/>
          <a:lstStyle/>
          <a:p>
            <a:r>
              <a:rPr lang="en-US" altLang="ja-JP" dirty="0"/>
              <a:t>33/41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5E6C913-33A8-4B4C-9A6D-57B39CA3731B}"/>
              </a:ext>
            </a:extLst>
          </p:cNvPr>
          <p:cNvSpPr txBox="1"/>
          <p:nvPr/>
        </p:nvSpPr>
        <p:spPr>
          <a:xfrm>
            <a:off x="0" y="20906"/>
            <a:ext cx="2627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4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kumimoji="1" lang="de-DE" altLang="ja-JP" sz="18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eiryo UI" panose="020B0604030504040204" pitchFamily="50" charset="-128"/>
                <a:cs typeface="Meiryo UI" panose="020B0604030504040204" pitchFamily="50" charset="-128"/>
              </a:rPr>
              <a:t>Design Example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4CE7122-7506-4143-B0DC-FB46698E1F7B}"/>
              </a:ext>
            </a:extLst>
          </p:cNvPr>
          <p:cNvSpPr/>
          <p:nvPr/>
        </p:nvSpPr>
        <p:spPr>
          <a:xfrm>
            <a:off x="144016" y="430018"/>
            <a:ext cx="219573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4.7 ROOF</a:t>
            </a:r>
            <a:r>
              <a:rPr lang="ja-JP" altLang="en-US" dirty="0">
                <a:solidFill>
                  <a:schemeClr val="tx1"/>
                </a:solidFill>
              </a:rPr>
              <a:t>（</a:t>
            </a:r>
            <a:r>
              <a:rPr lang="en-US" altLang="ja-JP" dirty="0">
                <a:solidFill>
                  <a:schemeClr val="tx1"/>
                </a:solidFill>
              </a:rPr>
              <a:t>Ex.2</a:t>
            </a:r>
            <a:r>
              <a:rPr lang="ja-JP" altLang="en-US" dirty="0">
                <a:solidFill>
                  <a:schemeClr val="tx1"/>
                </a:solidFill>
              </a:rPr>
              <a:t>）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704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4519612" cy="43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37182"/>
            <a:ext cx="344517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772816"/>
            <a:ext cx="6624737" cy="631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29000"/>
            <a:ext cx="3085847" cy="319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コネクタ 6"/>
          <p:cNvCxnSpPr/>
          <p:nvPr/>
        </p:nvCxnSpPr>
        <p:spPr>
          <a:xfrm flipH="1" flipV="1">
            <a:off x="0" y="4437112"/>
            <a:ext cx="288032" cy="10705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flipH="1" flipV="1">
            <a:off x="5076056" y="2924944"/>
            <a:ext cx="360040" cy="1286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V="1">
            <a:off x="0" y="3140968"/>
            <a:ext cx="5148064" cy="1368152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 rot="20747699">
            <a:off x="520039" y="3467316"/>
            <a:ext cx="3980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Actual results of maximum length 4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ｍ</a:t>
            </a:r>
            <a:endParaRPr kumimoji="1" lang="ja-JP" altLang="en-US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07504" y="390238"/>
            <a:ext cx="273630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4.8 BOX SIDE </a:t>
            </a:r>
            <a:r>
              <a:rPr kumimoji="1" lang="en-US" altLang="ja-JP" dirty="0">
                <a:solidFill>
                  <a:schemeClr val="tx1"/>
                </a:solidFill>
              </a:rPr>
              <a:t>OUTER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2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375576" y="18288"/>
            <a:ext cx="768424" cy="314368"/>
          </a:xfrm>
        </p:spPr>
        <p:txBody>
          <a:bodyPr/>
          <a:lstStyle/>
          <a:p>
            <a:r>
              <a:rPr kumimoji="1" lang="en-US" altLang="ja-JP" dirty="0"/>
              <a:t>34/41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6B8A4DD-A9F3-4B4A-8262-1BF281C326F0}"/>
              </a:ext>
            </a:extLst>
          </p:cNvPr>
          <p:cNvSpPr txBox="1"/>
          <p:nvPr/>
        </p:nvSpPr>
        <p:spPr>
          <a:xfrm>
            <a:off x="0" y="20906"/>
            <a:ext cx="2627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4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kumimoji="1" lang="de-DE" altLang="ja-JP" sz="18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eiryo UI" panose="020B0604030504040204" pitchFamily="50" charset="-128"/>
                <a:cs typeface="Meiryo UI" panose="020B0604030504040204" pitchFamily="50" charset="-128"/>
              </a:rPr>
              <a:t>Design Example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1765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77072"/>
            <a:ext cx="4014750" cy="187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628800"/>
            <a:ext cx="4291012" cy="274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684213" y="358664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5.1 Assembling of the Swing Cam</a:t>
            </a:r>
            <a:endParaRPr kumimoji="1" lang="ja-JP" altLang="en-US" sz="3200" dirty="0"/>
          </a:p>
        </p:txBody>
      </p:sp>
      <p:sp>
        <p:nvSpPr>
          <p:cNvPr id="21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338592" y="71761"/>
            <a:ext cx="696416" cy="314368"/>
          </a:xfrm>
        </p:spPr>
        <p:txBody>
          <a:bodyPr/>
          <a:lstStyle/>
          <a:p>
            <a:r>
              <a:rPr kumimoji="1" lang="en-US" altLang="ja-JP" dirty="0"/>
              <a:t>35/41</a:t>
            </a:r>
            <a:endParaRPr kumimoji="1" lang="ja-JP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628775"/>
            <a:ext cx="290512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線コネクタ 8"/>
          <p:cNvCxnSpPr/>
          <p:nvPr/>
        </p:nvCxnSpPr>
        <p:spPr>
          <a:xfrm>
            <a:off x="899592" y="4797152"/>
            <a:ext cx="3168650" cy="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684213" y="3500438"/>
            <a:ext cx="2519362" cy="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1476375" y="4365625"/>
            <a:ext cx="143297" cy="43152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1476375" y="3500438"/>
            <a:ext cx="1150938" cy="8651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179388" y="3933825"/>
            <a:ext cx="1296987" cy="71850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400" dirty="0">
                <a:solidFill>
                  <a:schemeClr val="tx1"/>
                </a:solidFill>
              </a:rPr>
              <a:t>Contact with </a:t>
            </a:r>
            <a:r>
              <a:rPr lang="ja-JP" altLang="en-US" sz="1400" dirty="0">
                <a:solidFill>
                  <a:schemeClr val="tx1"/>
                </a:solidFill>
              </a:rPr>
              <a:t>「</a:t>
            </a:r>
            <a:r>
              <a:rPr lang="en-US" altLang="ja-JP" sz="1400" dirty="0">
                <a:solidFill>
                  <a:schemeClr val="tx1"/>
                </a:solidFill>
              </a:rPr>
              <a:t>zero</a:t>
            </a:r>
            <a:r>
              <a:rPr lang="ja-JP" altLang="en-US" sz="1400" dirty="0">
                <a:solidFill>
                  <a:schemeClr val="tx1"/>
                </a:solidFill>
              </a:rPr>
              <a:t>」</a:t>
            </a:r>
            <a:r>
              <a:rPr lang="en-US" altLang="ja-JP" sz="1400" dirty="0">
                <a:solidFill>
                  <a:schemeClr val="tx1"/>
                </a:solidFill>
              </a:rPr>
              <a:t>clearance</a:t>
            </a:r>
            <a:endParaRPr lang="ja-JP" altLang="en-US" sz="1400" dirty="0">
              <a:solidFill>
                <a:schemeClr val="tx1"/>
              </a:solidFill>
            </a:endParaRPr>
          </a:p>
        </p:txBody>
      </p:sp>
      <p:cxnSp>
        <p:nvCxnSpPr>
          <p:cNvPr id="15" name="直線矢印コネクタ 14"/>
          <p:cNvCxnSpPr>
            <a:cxnSpLocks/>
            <a:stCxn id="17" idx="0"/>
          </p:cNvCxnSpPr>
          <p:nvPr/>
        </p:nvCxnSpPr>
        <p:spPr>
          <a:xfrm flipH="1" flipV="1">
            <a:off x="5364090" y="3429000"/>
            <a:ext cx="1512166" cy="19446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>
            <a:cxnSpLocks/>
            <a:stCxn id="17" idx="0"/>
          </p:cNvCxnSpPr>
          <p:nvPr/>
        </p:nvCxnSpPr>
        <p:spPr>
          <a:xfrm flipV="1">
            <a:off x="6876256" y="3429000"/>
            <a:ext cx="504056" cy="19446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5508104" y="5373688"/>
            <a:ext cx="2736304" cy="4318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altLang="ja-JP" sz="1400" dirty="0">
                <a:solidFill>
                  <a:schemeClr val="tx1"/>
                </a:solidFill>
              </a:rPr>
              <a:t>Contact with </a:t>
            </a:r>
            <a:r>
              <a:rPr lang="ja-JP" altLang="de-DE" sz="1400" dirty="0">
                <a:solidFill>
                  <a:schemeClr val="tx1"/>
                </a:solidFill>
              </a:rPr>
              <a:t>「</a:t>
            </a:r>
            <a:r>
              <a:rPr lang="de-DE" altLang="ja-JP" sz="1400" dirty="0">
                <a:solidFill>
                  <a:schemeClr val="tx1"/>
                </a:solidFill>
              </a:rPr>
              <a:t>zero</a:t>
            </a:r>
            <a:r>
              <a:rPr lang="ja-JP" altLang="de-DE" sz="1400" dirty="0">
                <a:solidFill>
                  <a:schemeClr val="tx1"/>
                </a:solidFill>
              </a:rPr>
              <a:t>」</a:t>
            </a:r>
            <a:r>
              <a:rPr lang="de-DE" altLang="ja-JP" sz="1400" dirty="0">
                <a:solidFill>
                  <a:schemeClr val="tx1"/>
                </a:solidFill>
              </a:rPr>
              <a:t>clearance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827584" y="6047129"/>
            <a:ext cx="2592288" cy="738664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400" dirty="0">
                <a:solidFill>
                  <a:schemeClr val="tx1"/>
                </a:solidFill>
              </a:rPr>
              <a:t>It is all adjusted to be flat to the surface of Swing Cam on the area.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059832" y="1294601"/>
            <a:ext cx="2304256" cy="738664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kumimoji="1" lang="en-US" altLang="ja-JP" sz="1400" dirty="0">
                <a:solidFill>
                  <a:schemeClr val="tx1"/>
                </a:solidFill>
              </a:rPr>
              <a:t>It</a:t>
            </a:r>
            <a:r>
              <a:rPr kumimoji="1" lang="ja-JP" altLang="en-US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>
                <a:solidFill>
                  <a:schemeClr val="tx1"/>
                </a:solidFill>
              </a:rPr>
              <a:t>is</a:t>
            </a:r>
            <a:r>
              <a:rPr kumimoji="1" lang="ja-JP" altLang="en-US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>
                <a:solidFill>
                  <a:schemeClr val="tx1"/>
                </a:solidFill>
              </a:rPr>
              <a:t>adjusted</a:t>
            </a:r>
            <a:r>
              <a:rPr kumimoji="1" lang="ja-JP" altLang="en-US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>
                <a:solidFill>
                  <a:schemeClr val="tx1"/>
                </a:solidFill>
              </a:rPr>
              <a:t>to</a:t>
            </a:r>
            <a:r>
              <a:rPr kumimoji="1" lang="ja-JP" altLang="en-US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>
                <a:solidFill>
                  <a:schemeClr val="tx1"/>
                </a:solidFill>
              </a:rPr>
              <a:t>be</a:t>
            </a:r>
            <a:r>
              <a:rPr kumimoji="1" lang="ja-JP" altLang="en-US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>
                <a:solidFill>
                  <a:schemeClr val="tx1"/>
                </a:solidFill>
              </a:rPr>
              <a:t>flat</a:t>
            </a:r>
            <a:r>
              <a:rPr kumimoji="1" lang="ja-JP" altLang="en-US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>
                <a:solidFill>
                  <a:schemeClr val="tx1"/>
                </a:solidFill>
              </a:rPr>
              <a:t>to</a:t>
            </a:r>
            <a:r>
              <a:rPr kumimoji="1" lang="ja-JP" altLang="en-US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>
                <a:solidFill>
                  <a:schemeClr val="tx1"/>
                </a:solidFill>
              </a:rPr>
              <a:t>the</a:t>
            </a:r>
            <a:r>
              <a:rPr kumimoji="1" lang="ja-JP" altLang="en-US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>
                <a:solidFill>
                  <a:schemeClr val="tx1"/>
                </a:solidFill>
              </a:rPr>
              <a:t>bottom</a:t>
            </a:r>
            <a:r>
              <a:rPr kumimoji="1" lang="ja-JP" altLang="en-US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>
                <a:solidFill>
                  <a:schemeClr val="tx1"/>
                </a:solidFill>
              </a:rPr>
              <a:t>surface</a:t>
            </a:r>
            <a:r>
              <a:rPr kumimoji="1" lang="ja-JP" altLang="en-US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>
                <a:solidFill>
                  <a:schemeClr val="tx1"/>
                </a:solidFill>
              </a:rPr>
              <a:t>of</a:t>
            </a:r>
            <a:r>
              <a:rPr kumimoji="1" lang="ja-JP" altLang="en-US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>
                <a:solidFill>
                  <a:schemeClr val="tx1"/>
                </a:solidFill>
              </a:rPr>
              <a:t>Swing</a:t>
            </a:r>
            <a:r>
              <a:rPr kumimoji="1" lang="ja-JP" altLang="en-US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>
                <a:solidFill>
                  <a:schemeClr val="tx1"/>
                </a:solidFill>
              </a:rPr>
              <a:t>Cam.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4688842" y="6011974"/>
            <a:ext cx="3816424" cy="523220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</a:rPr>
              <a:t>It is all machining the shape of a flat Swing Cam on the flat surface. 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grpSp>
        <p:nvGrpSpPr>
          <p:cNvPr id="2" name="グループ化 32"/>
          <p:cNvGrpSpPr/>
          <p:nvPr/>
        </p:nvGrpSpPr>
        <p:grpSpPr>
          <a:xfrm>
            <a:off x="1979712" y="4653136"/>
            <a:ext cx="285898" cy="122312"/>
            <a:chOff x="1979712" y="4653136"/>
            <a:chExt cx="285898" cy="122312"/>
          </a:xfrm>
        </p:grpSpPr>
        <p:sp>
          <p:nvSpPr>
            <p:cNvPr id="31" name="二等辺三角形 30"/>
            <p:cNvSpPr/>
            <p:nvPr/>
          </p:nvSpPr>
          <p:spPr>
            <a:xfrm rot="10800000">
              <a:off x="1979712" y="4653136"/>
              <a:ext cx="141882" cy="122312"/>
            </a:xfrm>
            <a:prstGeom prst="triangle">
              <a:avLst/>
            </a:prstGeom>
            <a:solidFill>
              <a:schemeClr val="bg1"/>
            </a:solidFill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二等辺三角形 31"/>
            <p:cNvSpPr/>
            <p:nvPr/>
          </p:nvSpPr>
          <p:spPr>
            <a:xfrm rot="10800000">
              <a:off x="2123728" y="4653136"/>
              <a:ext cx="141882" cy="122312"/>
            </a:xfrm>
            <a:prstGeom prst="triangle">
              <a:avLst/>
            </a:prstGeom>
            <a:solidFill>
              <a:schemeClr val="bg1"/>
            </a:solidFill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4" name="直線矢印コネクタ 23"/>
          <p:cNvCxnSpPr/>
          <p:nvPr/>
        </p:nvCxnSpPr>
        <p:spPr>
          <a:xfrm flipH="1">
            <a:off x="3131840" y="1988840"/>
            <a:ext cx="720080" cy="15121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913C51-D7AF-433C-B698-5DA66BB20AC7}"/>
              </a:ext>
            </a:extLst>
          </p:cNvPr>
          <p:cNvSpPr txBox="1"/>
          <p:nvPr/>
        </p:nvSpPr>
        <p:spPr>
          <a:xfrm>
            <a:off x="0" y="20907"/>
            <a:ext cx="370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5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en-US" altLang="ja-JP" dirty="0">
                <a:solidFill>
                  <a:schemeClr val="bg1"/>
                </a:solidFill>
              </a:rPr>
              <a:t>Assembling of the Swing Cam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9" r="39580"/>
          <a:stretch/>
        </p:blipFill>
        <p:spPr bwMode="auto">
          <a:xfrm>
            <a:off x="3180658" y="1161769"/>
            <a:ext cx="1927241" cy="2457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9" r="39580"/>
          <a:stretch/>
        </p:blipFill>
        <p:spPr bwMode="auto">
          <a:xfrm>
            <a:off x="626159" y="1144402"/>
            <a:ext cx="1927241" cy="2457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232528"/>
              </a:clrFrom>
              <a:clrTo>
                <a:srgbClr val="23252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 t="6395" r="22413" b="3643"/>
          <a:stretch/>
        </p:blipFill>
        <p:spPr bwMode="auto">
          <a:xfrm>
            <a:off x="6114448" y="1231164"/>
            <a:ext cx="2312161" cy="1740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899592" y="3501008"/>
            <a:ext cx="1710725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4D4D4D"/>
                </a:solidFill>
              </a:rPr>
              <a:t>Side clearance</a:t>
            </a:r>
            <a:endParaRPr lang="ja-JP" altLang="en-US" dirty="0">
              <a:solidFill>
                <a:srgbClr val="4D4D4D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51920" y="3501008"/>
            <a:ext cx="1861407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4D4D4D"/>
                </a:solidFill>
              </a:rPr>
              <a:t>Clearance 0</a:t>
            </a:r>
            <a:r>
              <a:rPr lang="ja-JP" altLang="en-US" dirty="0">
                <a:solidFill>
                  <a:srgbClr val="4D4D4D"/>
                </a:solidFill>
              </a:rPr>
              <a:t>ｍｍ</a:t>
            </a:r>
          </a:p>
        </p:txBody>
      </p:sp>
      <p:pic>
        <p:nvPicPr>
          <p:cNvPr id="13" name="Picture 2" descr="C:\Users\yourb80.DOMAIN\AppData\Local\Microsoft\Windows\Temporary Internet Files\Content.IE5\GP8JNLTD\MC900343747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45" y="2887074"/>
            <a:ext cx="772668" cy="92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262456" y="945623"/>
            <a:ext cx="1694979" cy="5841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lant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ja-JP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STEP1</a:t>
            </a:r>
            <a:endParaRPr lang="ja-JP" altLang="en-US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glow rad="139700">
                  <a:srgbClr val="9BBB59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8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366068" y="25523"/>
            <a:ext cx="696416" cy="386376"/>
          </a:xfrm>
        </p:spPr>
        <p:txBody>
          <a:bodyPr/>
          <a:lstStyle/>
          <a:p>
            <a:r>
              <a:rPr kumimoji="1" lang="en-US" altLang="ja-JP" dirty="0"/>
              <a:t>36/41</a:t>
            </a:r>
            <a:endParaRPr kumimoji="1"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 idx="4294967295"/>
          </p:nvPr>
        </p:nvSpPr>
        <p:spPr>
          <a:xfrm>
            <a:off x="0" y="411163"/>
            <a:ext cx="7535863" cy="493712"/>
          </a:xfrm>
        </p:spPr>
        <p:txBody>
          <a:bodyPr>
            <a:normAutofit/>
          </a:bodyPr>
          <a:lstStyle/>
          <a:p>
            <a:pPr algn="l" rtl="0" eaLnBrk="1" latinLnBrk="0" hangingPunct="1"/>
            <a:r>
              <a:rPr lang="en-US" altLang="ja-JP" sz="2400" b="1" dirty="0">
                <a:latin typeface="+mn-ea"/>
                <a:ea typeface="+mn-ea"/>
                <a:cs typeface="Meiryo UI" panose="020B0604030504040204" pitchFamily="50" charset="-128"/>
              </a:rPr>
              <a:t>5.2 Assembling of the Swing Cam 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“Easy 3 Steps”</a:t>
            </a:r>
            <a:endParaRPr lang="ja-JP" altLang="ja-JP" sz="2400" b="1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5" name="Picture 2" descr="C:\Users\yourb80.DOMAIN\AppData\Local\Microsoft\Windows\Temporary Internet Files\Content.IE5\GP8JNLTD\MC900343747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12976"/>
            <a:ext cx="772668" cy="92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430863"/>
            <a:ext cx="2259703" cy="1802254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466608" y="4066837"/>
            <a:ext cx="1584766" cy="5713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lant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ja-JP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STEP</a:t>
            </a:r>
            <a:r>
              <a:rPr lang="ja-JP" alt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２</a:t>
            </a:r>
            <a:endParaRPr lang="ja-JP" altLang="en-US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glow rad="139700">
                  <a:srgbClr val="9BBB59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四角形吹き出し 17"/>
          <p:cNvSpPr/>
          <p:nvPr/>
        </p:nvSpPr>
        <p:spPr>
          <a:xfrm>
            <a:off x="366352" y="6026271"/>
            <a:ext cx="2405447" cy="720650"/>
          </a:xfrm>
          <a:prstGeom prst="wedgeRectCallout">
            <a:avLst>
              <a:gd name="adj1" fmla="val 7070"/>
              <a:gd name="adj2" fmla="val -131781"/>
            </a:avLst>
          </a:prstGeom>
          <a:solidFill>
            <a:srgbClr val="EAEAEA"/>
          </a:solidFill>
          <a:ln>
            <a:solidFill>
              <a:srgbClr val="0071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rgbClr val="4D4D4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Clearance</a:t>
            </a:r>
            <a:r>
              <a:rPr lang="ja-JP" altLang="en-US" dirty="0">
                <a:solidFill>
                  <a:srgbClr val="4D4D4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dirty="0">
                <a:solidFill>
                  <a:srgbClr val="4D4D4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0~0.05</a:t>
            </a:r>
          </a:p>
          <a:p>
            <a:r>
              <a:rPr lang="en-US" altLang="ja-JP" dirty="0">
                <a:solidFill>
                  <a:srgbClr val="4D4D4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Target</a:t>
            </a:r>
            <a:r>
              <a:rPr lang="ja-JP" altLang="en-US" dirty="0">
                <a:solidFill>
                  <a:srgbClr val="4D4D4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dirty="0">
                <a:solidFill>
                  <a:srgbClr val="4D4D4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value</a:t>
            </a:r>
            <a:r>
              <a:rPr lang="ja-JP" altLang="en-US" dirty="0">
                <a:solidFill>
                  <a:srgbClr val="4D4D4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0.025</a:t>
            </a:r>
            <a:endParaRPr lang="ja-JP" altLang="en-US" dirty="0">
              <a:solidFill>
                <a:srgbClr val="4D4D4D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104" y="4345393"/>
            <a:ext cx="1950330" cy="1885714"/>
          </a:xfrm>
          <a:prstGeom prst="rect">
            <a:avLst/>
          </a:prstGeom>
          <a:noFill/>
        </p:spPr>
      </p:pic>
      <p:sp>
        <p:nvSpPr>
          <p:cNvPr id="20" name="四角形吹き出し 19"/>
          <p:cNvSpPr/>
          <p:nvPr/>
        </p:nvSpPr>
        <p:spPr>
          <a:xfrm>
            <a:off x="2881824" y="4176570"/>
            <a:ext cx="1561687" cy="828092"/>
          </a:xfrm>
          <a:prstGeom prst="wedgeRectCallout">
            <a:avLst>
              <a:gd name="adj1" fmla="val -130055"/>
              <a:gd name="adj2" fmla="val 36044"/>
            </a:avLst>
          </a:prstGeom>
          <a:solidFill>
            <a:srgbClr val="EAEAEA"/>
          </a:solidFill>
          <a:ln>
            <a:solidFill>
              <a:srgbClr val="0071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rgbClr val="4D4D4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Clearance 0.2~0.15</a:t>
            </a:r>
            <a:endParaRPr lang="ja-JP" altLang="en-US" dirty="0">
              <a:solidFill>
                <a:srgbClr val="4D4D4D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4" name="Picture 2" descr="C:\Users\yourb80.DOMAIN\AppData\Local\Microsoft\Windows\Temporary Internet Files\Content.IE5\GP8JNLTD\MC900343747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282">
            <a:off x="741723" y="4570586"/>
            <a:ext cx="713232" cy="100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628152" y="2944186"/>
            <a:ext cx="337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After adjusting the clearance, it should be checked the operation of the cylinder.</a:t>
            </a:r>
            <a:endParaRPr kumimoji="1" lang="ja-JP" altLang="en-US" sz="1400" dirty="0"/>
          </a:p>
        </p:txBody>
      </p:sp>
      <p:sp>
        <p:nvSpPr>
          <p:cNvPr id="7" name="右矢印 6"/>
          <p:cNvSpPr/>
          <p:nvPr/>
        </p:nvSpPr>
        <p:spPr>
          <a:xfrm>
            <a:off x="3779912" y="4920399"/>
            <a:ext cx="1824472" cy="1070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Shape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machining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6155134" y="3679163"/>
            <a:ext cx="531751" cy="972688"/>
            <a:chOff x="5745088" y="3251762"/>
            <a:chExt cx="972108" cy="2050026"/>
          </a:xfrm>
        </p:grpSpPr>
        <p:sp>
          <p:nvSpPr>
            <p:cNvPr id="10" name="フローチャート : 代替処理 9"/>
            <p:cNvSpPr/>
            <p:nvPr/>
          </p:nvSpPr>
          <p:spPr>
            <a:xfrm>
              <a:off x="6166451" y="3969060"/>
              <a:ext cx="154701" cy="1332728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6045576" y="3813360"/>
              <a:ext cx="383588" cy="2997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5745088" y="3251762"/>
              <a:ext cx="972108" cy="5615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正方形/長方形 28"/>
          <p:cNvSpPr/>
          <p:nvPr/>
        </p:nvSpPr>
        <p:spPr>
          <a:xfrm>
            <a:off x="4545593" y="3923346"/>
            <a:ext cx="1584766" cy="5713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lant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ja-JP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STEP3</a:t>
            </a:r>
            <a:endParaRPr lang="ja-JP" altLang="en-US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glow rad="139700">
                  <a:srgbClr val="9BBB59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105745" y="6129301"/>
            <a:ext cx="557991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00" dirty="0">
                <a:solidFill>
                  <a:srgbClr val="E03253"/>
                </a:solidFill>
              </a:rPr>
              <a:t>Since the Swing Cam is simple structure compared with the other mechanisms, it should be adjusted without a fail before starting of machining shape. </a:t>
            </a:r>
            <a:endParaRPr kumimoji="1" lang="ja-JP" altLang="en-US" sz="1300" dirty="0">
              <a:solidFill>
                <a:srgbClr val="E03253"/>
              </a:solidFill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3789040"/>
            <a:ext cx="1898196" cy="1605668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cxnSp>
        <p:nvCxnSpPr>
          <p:cNvPr id="30" name="直線コネクタ 29"/>
          <p:cNvCxnSpPr/>
          <p:nvPr/>
        </p:nvCxnSpPr>
        <p:spPr>
          <a:xfrm>
            <a:off x="7524328" y="5013176"/>
            <a:ext cx="0" cy="4320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H="1">
            <a:off x="7092280" y="5157192"/>
            <a:ext cx="7920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V="1">
            <a:off x="8820472" y="4005064"/>
            <a:ext cx="0" cy="4320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34"/>
          <p:cNvSpPr/>
          <p:nvPr/>
        </p:nvSpPr>
        <p:spPr>
          <a:xfrm>
            <a:off x="8685659" y="3758552"/>
            <a:ext cx="26962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</a:rPr>
              <a:t>0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6876256" y="5013176"/>
            <a:ext cx="26962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</a:rPr>
              <a:t>0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7380312" y="5445224"/>
            <a:ext cx="26962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</a:rPr>
              <a:t>0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2922229" y="5301208"/>
            <a:ext cx="85151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Finally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702D899-3C74-4101-A763-239E6FD5DA80}"/>
              </a:ext>
            </a:extLst>
          </p:cNvPr>
          <p:cNvSpPr txBox="1"/>
          <p:nvPr/>
        </p:nvSpPr>
        <p:spPr>
          <a:xfrm>
            <a:off x="0" y="20906"/>
            <a:ext cx="383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5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en-US" altLang="ja-JP" spc="-100" dirty="0">
                <a:solidFill>
                  <a:schemeClr val="bg1"/>
                </a:solidFill>
                <a:latin typeface="+mj-lt"/>
                <a:ea typeface="Meiryo UI" panose="020B0604030504040204" pitchFamily="50" charset="-128"/>
              </a:rPr>
              <a:t>Assembling of the Swing Cam</a:t>
            </a:r>
            <a:endParaRPr lang="ja-JP" alt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1452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6.1 </a:t>
            </a:r>
            <a:r>
              <a:rPr lang="de-DE" altLang="ja-JP" sz="3200" dirty="0"/>
              <a:t>Cost Comparison</a:t>
            </a:r>
            <a:endParaRPr kumimoji="1" lang="ja-JP" altLang="en-US" sz="3200" dirty="0"/>
          </a:p>
        </p:txBody>
      </p:sp>
      <p:graphicFrame>
        <p:nvGraphicFramePr>
          <p:cNvPr id="7" name="コンテンツ プレースホル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257749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338592" y="0"/>
            <a:ext cx="696416" cy="314368"/>
          </a:xfrm>
        </p:spPr>
        <p:txBody>
          <a:bodyPr/>
          <a:lstStyle/>
          <a:p>
            <a:r>
              <a:rPr kumimoji="1" lang="en-US" altLang="ja-JP" dirty="0"/>
              <a:t>37/41</a:t>
            </a:r>
            <a:endParaRPr kumimoji="1" lang="ja-JP" altLang="en-US" dirty="0"/>
          </a:p>
        </p:txBody>
      </p:sp>
      <p:cxnSp>
        <p:nvCxnSpPr>
          <p:cNvPr id="9" name="直線コネクタ 8"/>
          <p:cNvCxnSpPr>
            <a:cxnSpLocks/>
          </p:cNvCxnSpPr>
          <p:nvPr/>
        </p:nvCxnSpPr>
        <p:spPr>
          <a:xfrm>
            <a:off x="1691680" y="4962495"/>
            <a:ext cx="936104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>
            <a:cxnSpLocks/>
          </p:cNvCxnSpPr>
          <p:nvPr/>
        </p:nvCxnSpPr>
        <p:spPr>
          <a:xfrm flipV="1">
            <a:off x="1691680" y="4530447"/>
            <a:ext cx="936104" cy="122689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cxnSpLocks/>
          </p:cNvCxnSpPr>
          <p:nvPr/>
        </p:nvCxnSpPr>
        <p:spPr>
          <a:xfrm flipV="1">
            <a:off x="1691680" y="4077072"/>
            <a:ext cx="936104" cy="307263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cxnSpLocks/>
          </p:cNvCxnSpPr>
          <p:nvPr/>
        </p:nvCxnSpPr>
        <p:spPr>
          <a:xfrm flipV="1">
            <a:off x="1691628" y="3606308"/>
            <a:ext cx="936156" cy="542772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cxnSpLocks/>
          </p:cNvCxnSpPr>
          <p:nvPr/>
        </p:nvCxnSpPr>
        <p:spPr>
          <a:xfrm flipV="1">
            <a:off x="3275856" y="4869160"/>
            <a:ext cx="936104" cy="93335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cxnSpLocks/>
          </p:cNvCxnSpPr>
          <p:nvPr/>
        </p:nvCxnSpPr>
        <p:spPr>
          <a:xfrm>
            <a:off x="3275856" y="4473116"/>
            <a:ext cx="936104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6516216" y="4725144"/>
            <a:ext cx="936104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>
            <a:cxnSpLocks/>
          </p:cNvCxnSpPr>
          <p:nvPr/>
        </p:nvCxnSpPr>
        <p:spPr>
          <a:xfrm flipV="1">
            <a:off x="3291756" y="3789040"/>
            <a:ext cx="920204" cy="289457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cxnSpLocks/>
          </p:cNvCxnSpPr>
          <p:nvPr/>
        </p:nvCxnSpPr>
        <p:spPr>
          <a:xfrm flipV="1">
            <a:off x="3291756" y="3264269"/>
            <a:ext cx="920204" cy="342039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>
            <a:cxnSpLocks/>
          </p:cNvCxnSpPr>
          <p:nvPr/>
        </p:nvCxnSpPr>
        <p:spPr>
          <a:xfrm>
            <a:off x="6476113" y="4315250"/>
            <a:ext cx="976207" cy="19387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>
            <a:cxnSpLocks/>
          </p:cNvCxnSpPr>
          <p:nvPr/>
        </p:nvCxnSpPr>
        <p:spPr>
          <a:xfrm>
            <a:off x="6476113" y="2960948"/>
            <a:ext cx="976207" cy="606643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>
            <a:cxnSpLocks/>
          </p:cNvCxnSpPr>
          <p:nvPr/>
        </p:nvCxnSpPr>
        <p:spPr>
          <a:xfrm flipV="1">
            <a:off x="6444208" y="1988840"/>
            <a:ext cx="1008112" cy="216024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B796A4D-5990-47BA-8046-18BE8172A86E}"/>
              </a:ext>
            </a:extLst>
          </p:cNvPr>
          <p:cNvSpPr txBox="1"/>
          <p:nvPr/>
        </p:nvSpPr>
        <p:spPr>
          <a:xfrm>
            <a:off x="0" y="20907"/>
            <a:ext cx="5004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6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en-US" altLang="ja-JP" dirty="0">
                <a:solidFill>
                  <a:schemeClr val="bg1"/>
                </a:solidFill>
              </a:rPr>
              <a:t>Comparison</a:t>
            </a:r>
            <a:r>
              <a:rPr lang="ja-JP" altLang="en-US" dirty="0">
                <a:solidFill>
                  <a:schemeClr val="bg1"/>
                </a:solidFill>
              </a:rPr>
              <a:t> </a:t>
            </a:r>
            <a:r>
              <a:rPr lang="en-US" altLang="ja-JP" dirty="0">
                <a:solidFill>
                  <a:schemeClr val="bg1"/>
                </a:solidFill>
              </a:rPr>
              <a:t>with</a:t>
            </a:r>
            <a:r>
              <a:rPr lang="ja-JP" altLang="en-US" dirty="0">
                <a:solidFill>
                  <a:schemeClr val="bg1"/>
                </a:solidFill>
              </a:rPr>
              <a:t> </a:t>
            </a:r>
            <a:r>
              <a:rPr lang="en-US" altLang="ja-JP" dirty="0">
                <a:solidFill>
                  <a:schemeClr val="bg1"/>
                </a:solidFill>
              </a:rPr>
              <a:t>other</a:t>
            </a:r>
            <a:r>
              <a:rPr lang="ja-JP" altLang="en-US" dirty="0">
                <a:solidFill>
                  <a:schemeClr val="bg1"/>
                </a:solidFill>
              </a:rPr>
              <a:t> </a:t>
            </a:r>
            <a:r>
              <a:rPr lang="en-US" altLang="ja-JP" dirty="0">
                <a:solidFill>
                  <a:schemeClr val="bg1"/>
                </a:solidFill>
              </a:rPr>
              <a:t>mechanisms</a:t>
            </a:r>
          </a:p>
          <a:p>
            <a:endParaRPr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/>
              <a:t>6.2 </a:t>
            </a:r>
            <a:r>
              <a:rPr lang="en-US" altLang="ja-JP" sz="3200" dirty="0"/>
              <a:t>Mechanisms Comparison</a:t>
            </a:r>
            <a:endParaRPr kumimoji="1" lang="ja-JP" altLang="en-US" sz="3200" dirty="0"/>
          </a:p>
        </p:txBody>
      </p:sp>
      <p:graphicFrame>
        <p:nvGraphicFramePr>
          <p:cNvPr id="6" name="コンテンツ プレースホル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9259790"/>
              </p:ext>
            </p:extLst>
          </p:nvPr>
        </p:nvGraphicFramePr>
        <p:xfrm>
          <a:off x="467544" y="1556792"/>
          <a:ext cx="857631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18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Swing</a:t>
                      </a:r>
                      <a:r>
                        <a:rPr kumimoji="1" lang="ja-JP" altLang="en-US" sz="1400" dirty="0"/>
                        <a:t> </a:t>
                      </a:r>
                      <a:r>
                        <a:rPr kumimoji="1" lang="en-US" altLang="ja-JP" sz="1400" dirty="0"/>
                        <a:t>Cam</a:t>
                      </a:r>
                    </a:p>
                    <a:p>
                      <a:pPr algn="ctr"/>
                      <a:r>
                        <a:rPr kumimoji="1" lang="en-US" altLang="ja-JP" sz="1400" dirty="0"/>
                        <a:t>Half</a:t>
                      </a:r>
                      <a:r>
                        <a:rPr kumimoji="1" lang="ja-JP" altLang="en-US" sz="1400" dirty="0"/>
                        <a:t> </a:t>
                      </a:r>
                      <a:r>
                        <a:rPr kumimoji="1" lang="en-US" altLang="ja-JP" sz="1400" dirty="0"/>
                        <a:t>Mount</a:t>
                      </a:r>
                      <a:r>
                        <a:rPr kumimoji="1" lang="ja-JP" altLang="en-US" sz="1400" dirty="0"/>
                        <a:t> </a:t>
                      </a:r>
                      <a:r>
                        <a:rPr kumimoji="1" lang="en-US" altLang="ja-JP" sz="1400" dirty="0"/>
                        <a:t>Cam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Double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dirty="0"/>
                        <a:t>Cam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Large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dirty="0"/>
                        <a:t>Cam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Rotary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dirty="0"/>
                        <a:t>Cam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Total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dirty="0"/>
                        <a:t>Cost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en-US" altLang="ja-JP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</a:rPr>
                        <a:t>△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×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×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Die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dirty="0"/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×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</a:rPr>
                        <a:t>△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Cam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dirty="0"/>
                        <a:t>Strength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×</a:t>
                      </a:r>
                      <a:endParaRPr kumimoji="1" lang="en-US" altLang="ja-JP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</a:rPr>
                        <a:t>△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-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Shortening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dirty="0"/>
                        <a:t>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×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</a:rPr>
                        <a:t>△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</a:rPr>
                        <a:t>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Manufacturing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</a:rPr>
                        <a:t>△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×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××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</a:rPr>
                        <a:t>△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×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×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Product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dirty="0"/>
                        <a:t>quality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×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-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Awareness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</a:rPr>
                        <a:t>△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</a:rPr>
                        <a:t>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338592" y="0"/>
            <a:ext cx="696416" cy="314368"/>
          </a:xfrm>
        </p:spPr>
        <p:txBody>
          <a:bodyPr/>
          <a:lstStyle/>
          <a:p>
            <a:r>
              <a:rPr kumimoji="1" lang="en-US" altLang="ja-JP" dirty="0"/>
              <a:t>38/41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1989342-C2FC-48B8-AEC0-F761587E8470}"/>
              </a:ext>
            </a:extLst>
          </p:cNvPr>
          <p:cNvSpPr txBox="1"/>
          <p:nvPr/>
        </p:nvSpPr>
        <p:spPr>
          <a:xfrm>
            <a:off x="0" y="44624"/>
            <a:ext cx="4427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6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de-DE" altLang="ja-JP" dirty="0">
                <a:solidFill>
                  <a:schemeClr val="bg1"/>
                </a:solidFill>
              </a:rPr>
              <a:t>Comparison with other mechanisms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167937" y="535128"/>
            <a:ext cx="5189314" cy="688834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7.1 Maintenance</a:t>
            </a:r>
            <a:endParaRPr kumimoji="1" lang="ja-JP" altLang="en-U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00200"/>
            <a:ext cx="648162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338592" y="60289"/>
            <a:ext cx="696416" cy="313723"/>
          </a:xfrm>
        </p:spPr>
        <p:txBody>
          <a:bodyPr/>
          <a:lstStyle/>
          <a:p>
            <a:r>
              <a:rPr lang="en-US" altLang="ja-JP" dirty="0"/>
              <a:t>39/41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1116069" y="3212976"/>
            <a:ext cx="504825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H="1">
            <a:off x="5148517" y="3933056"/>
            <a:ext cx="574675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V="1">
            <a:off x="4860485" y="3933056"/>
            <a:ext cx="0" cy="5032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/>
          <p:cNvSpPr/>
          <p:nvPr/>
        </p:nvSpPr>
        <p:spPr>
          <a:xfrm>
            <a:off x="189856" y="1423333"/>
            <a:ext cx="1368425" cy="7207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600" dirty="0">
                <a:solidFill>
                  <a:schemeClr val="tx1"/>
                </a:solidFill>
              </a:rPr>
              <a:t>Check</a:t>
            </a:r>
            <a:r>
              <a:rPr lang="ja-JP" altLang="en-US" sz="1600" dirty="0">
                <a:solidFill>
                  <a:schemeClr val="tx1"/>
                </a:solidFill>
              </a:rPr>
              <a:t> </a:t>
            </a:r>
            <a:r>
              <a:rPr lang="en-US" altLang="ja-JP" sz="1600" dirty="0">
                <a:solidFill>
                  <a:schemeClr val="tx1"/>
                </a:solidFill>
              </a:rPr>
              <a:t>the</a:t>
            </a:r>
            <a:r>
              <a:rPr lang="ja-JP" altLang="en-US" sz="1600" dirty="0">
                <a:solidFill>
                  <a:schemeClr val="tx1"/>
                </a:solidFill>
              </a:rPr>
              <a:t> </a:t>
            </a:r>
            <a:r>
              <a:rPr lang="en-US" altLang="ja-JP" sz="1600" dirty="0">
                <a:solidFill>
                  <a:schemeClr val="tx1"/>
                </a:solidFill>
              </a:rPr>
              <a:t>loosening bolt</a:t>
            </a:r>
            <a:endParaRPr lang="ja-JP" altLang="en-US" sz="1600" dirty="0">
              <a:solidFill>
                <a:schemeClr val="tx1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H="1" flipV="1">
            <a:off x="2555776" y="4437112"/>
            <a:ext cx="1224136" cy="14401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3491880" y="5877272"/>
            <a:ext cx="2304250" cy="71913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400" dirty="0">
                <a:solidFill>
                  <a:schemeClr val="tx1"/>
                </a:solidFill>
              </a:rPr>
              <a:t>Do not apply the grease on the contact of </a:t>
            </a:r>
            <a:r>
              <a:rPr lang="ja-JP" altLang="en-US" sz="1400" dirty="0">
                <a:solidFill>
                  <a:schemeClr val="tx1"/>
                </a:solidFill>
              </a:rPr>
              <a:t>「</a:t>
            </a:r>
            <a:r>
              <a:rPr lang="en-US" altLang="ja-JP" sz="1400" dirty="0">
                <a:solidFill>
                  <a:schemeClr val="tx1"/>
                </a:solidFill>
              </a:rPr>
              <a:t>zero</a:t>
            </a:r>
            <a:r>
              <a:rPr lang="ja-JP" altLang="en-US" sz="1400" dirty="0">
                <a:solidFill>
                  <a:schemeClr val="tx1"/>
                </a:solidFill>
              </a:rPr>
              <a:t>」</a:t>
            </a:r>
            <a:r>
              <a:rPr lang="en-US" altLang="ja-JP" sz="1400" dirty="0">
                <a:solidFill>
                  <a:schemeClr val="tx1"/>
                </a:solidFill>
              </a:rPr>
              <a:t>clearance for the cleaning</a:t>
            </a:r>
            <a:endParaRPr lang="ja-JP" altLang="en-US" sz="1400" dirty="0">
              <a:solidFill>
                <a:schemeClr val="tx1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H="1" flipV="1">
            <a:off x="5796136" y="3789040"/>
            <a:ext cx="1512167" cy="122413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251520" y="5568335"/>
            <a:ext cx="2520280" cy="954107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kumimoji="1" lang="ja-JP" altLang="en-US" sz="1400" dirty="0">
                <a:solidFill>
                  <a:schemeClr val="tx1"/>
                </a:solidFill>
              </a:rPr>
              <a:t>１、</a:t>
            </a:r>
            <a:r>
              <a:rPr kumimoji="1" lang="de-DE" altLang="ja-JP" sz="1400" dirty="0">
                <a:solidFill>
                  <a:schemeClr val="tx1"/>
                </a:solidFill>
              </a:rPr>
              <a:t>Cleaning</a:t>
            </a:r>
          </a:p>
          <a:p>
            <a:r>
              <a:rPr lang="ja-JP" altLang="en-US" sz="1400" dirty="0">
                <a:solidFill>
                  <a:schemeClr val="tx1"/>
                </a:solidFill>
              </a:rPr>
              <a:t>２、</a:t>
            </a:r>
            <a:r>
              <a:rPr lang="en-US" altLang="ja-JP" sz="1400" dirty="0">
                <a:solidFill>
                  <a:schemeClr val="tx1"/>
                </a:solidFill>
              </a:rPr>
              <a:t>Wipe off the grease on the contact of </a:t>
            </a:r>
            <a:r>
              <a:rPr lang="ja-JP" altLang="en-US" sz="1400" dirty="0">
                <a:solidFill>
                  <a:schemeClr val="tx1"/>
                </a:solidFill>
              </a:rPr>
              <a:t>「</a:t>
            </a:r>
            <a:r>
              <a:rPr lang="en-US" altLang="ja-JP" sz="1400" dirty="0">
                <a:solidFill>
                  <a:schemeClr val="tx1"/>
                </a:solidFill>
              </a:rPr>
              <a:t>zero</a:t>
            </a:r>
            <a:r>
              <a:rPr lang="ja-JP" altLang="en-US" sz="1400" dirty="0">
                <a:solidFill>
                  <a:schemeClr val="tx1"/>
                </a:solidFill>
              </a:rPr>
              <a:t>」</a:t>
            </a:r>
            <a:r>
              <a:rPr lang="en-US" altLang="ja-JP" sz="1400" dirty="0">
                <a:solidFill>
                  <a:schemeClr val="tx1"/>
                </a:solidFill>
              </a:rPr>
              <a:t>clearance</a:t>
            </a:r>
          </a:p>
          <a:p>
            <a:r>
              <a:rPr kumimoji="1" lang="ja-JP" altLang="en-US" sz="1400" dirty="0">
                <a:solidFill>
                  <a:schemeClr val="tx1"/>
                </a:solidFill>
              </a:rPr>
              <a:t>３、</a:t>
            </a:r>
            <a:r>
              <a:rPr lang="en-US" altLang="ja-JP" sz="1400" dirty="0">
                <a:solidFill>
                  <a:schemeClr val="tx1"/>
                </a:solidFill>
              </a:rPr>
              <a:t>Check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the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loosening bolt</a:t>
            </a:r>
            <a:endParaRPr lang="ja-JP" altLang="en-US" sz="1400" dirty="0">
              <a:solidFill>
                <a:schemeClr val="tx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052736"/>
            <a:ext cx="2304256" cy="2704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正方形/長方形 17"/>
          <p:cNvSpPr/>
          <p:nvPr/>
        </p:nvSpPr>
        <p:spPr>
          <a:xfrm>
            <a:off x="7524328" y="4005064"/>
            <a:ext cx="1368425" cy="7207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altLang="ja-JP" sz="1600" dirty="0">
                <a:solidFill>
                  <a:schemeClr val="tx1"/>
                </a:solidFill>
              </a:rPr>
              <a:t>Check the loosening bolt</a:t>
            </a:r>
          </a:p>
        </p:txBody>
      </p:sp>
      <p:cxnSp>
        <p:nvCxnSpPr>
          <p:cNvPr id="21" name="直線矢印コネクタ 20"/>
          <p:cNvCxnSpPr/>
          <p:nvPr/>
        </p:nvCxnSpPr>
        <p:spPr>
          <a:xfrm flipH="1" flipV="1">
            <a:off x="7452320" y="2852936"/>
            <a:ext cx="576064" cy="115212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3ADA600-753B-4BA5-96FA-B834A32AC631}"/>
              </a:ext>
            </a:extLst>
          </p:cNvPr>
          <p:cNvSpPr/>
          <p:nvPr/>
        </p:nvSpPr>
        <p:spPr>
          <a:xfrm>
            <a:off x="2874504" y="1412757"/>
            <a:ext cx="1368425" cy="7207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altLang="ja-JP" sz="1600" dirty="0">
                <a:solidFill>
                  <a:schemeClr val="tx1"/>
                </a:solidFill>
              </a:rPr>
              <a:t>Check the loosening bolt</a:t>
            </a:r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43257CF5-7E26-4064-BA87-CD8B0FB19A75}"/>
              </a:ext>
            </a:extLst>
          </p:cNvPr>
          <p:cNvCxnSpPr/>
          <p:nvPr/>
        </p:nvCxnSpPr>
        <p:spPr>
          <a:xfrm>
            <a:off x="314090" y="2144058"/>
            <a:ext cx="698823" cy="106891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9B2936B1-C82A-499A-B512-48299A54633D}"/>
              </a:ext>
            </a:extLst>
          </p:cNvPr>
          <p:cNvCxnSpPr/>
          <p:nvPr/>
        </p:nvCxnSpPr>
        <p:spPr>
          <a:xfrm>
            <a:off x="1523058" y="2133482"/>
            <a:ext cx="1644786" cy="179957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BC8C5105-0E6F-4B7D-B99E-E17A9064985F}"/>
              </a:ext>
            </a:extLst>
          </p:cNvPr>
          <p:cNvCxnSpPr/>
          <p:nvPr/>
        </p:nvCxnSpPr>
        <p:spPr>
          <a:xfrm>
            <a:off x="4242929" y="2133482"/>
            <a:ext cx="472633" cy="205119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7" name="グループ化 1026">
            <a:extLst>
              <a:ext uri="{FF2B5EF4-FFF2-40B4-BE49-F238E27FC236}">
                <a16:creationId xmlns:a16="http://schemas.microsoft.com/office/drawing/2014/main" id="{D04ED34E-6D98-4125-A5DB-9A44730D7ABB}"/>
              </a:ext>
            </a:extLst>
          </p:cNvPr>
          <p:cNvGrpSpPr/>
          <p:nvPr/>
        </p:nvGrpSpPr>
        <p:grpSpPr>
          <a:xfrm>
            <a:off x="4617795" y="4579287"/>
            <a:ext cx="216024" cy="228516"/>
            <a:chOff x="9324528" y="1916832"/>
            <a:chExt cx="216024" cy="228516"/>
          </a:xfrm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03EA6BFF-0B7F-4023-921E-010D94474CE3}"/>
                </a:ext>
              </a:extLst>
            </p:cNvPr>
            <p:cNvSpPr/>
            <p:nvPr/>
          </p:nvSpPr>
          <p:spPr>
            <a:xfrm>
              <a:off x="9324528" y="1916832"/>
              <a:ext cx="216024" cy="72008"/>
            </a:xfrm>
            <a:prstGeom prst="rect">
              <a:avLst/>
            </a:prstGeom>
            <a:solidFill>
              <a:srgbClr val="FF0000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sp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7FCAE67C-A43C-47F9-851E-7A328FBB5C14}"/>
                </a:ext>
              </a:extLst>
            </p:cNvPr>
            <p:cNvSpPr/>
            <p:nvPr/>
          </p:nvSpPr>
          <p:spPr>
            <a:xfrm>
              <a:off x="9396536" y="1990130"/>
              <a:ext cx="72008" cy="15521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25" name="直線コネクタ 1024">
              <a:extLst>
                <a:ext uri="{FF2B5EF4-FFF2-40B4-BE49-F238E27FC236}">
                  <a16:creationId xmlns:a16="http://schemas.microsoft.com/office/drawing/2014/main" id="{F3E73121-64E7-4763-997E-7CA5E9DE76CE}"/>
                </a:ext>
              </a:extLst>
            </p:cNvPr>
            <p:cNvCxnSpPr/>
            <p:nvPr/>
          </p:nvCxnSpPr>
          <p:spPr>
            <a:xfrm>
              <a:off x="9396536" y="1988840"/>
              <a:ext cx="720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A3FCD5B3-7FFF-48C5-87E7-9A340223EDAC}"/>
              </a:ext>
            </a:extLst>
          </p:cNvPr>
          <p:cNvCxnSpPr/>
          <p:nvPr/>
        </p:nvCxnSpPr>
        <p:spPr>
          <a:xfrm>
            <a:off x="3814995" y="2144058"/>
            <a:ext cx="829013" cy="258173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8" name="グループ化 1027">
            <a:extLst>
              <a:ext uri="{FF2B5EF4-FFF2-40B4-BE49-F238E27FC236}">
                <a16:creationId xmlns:a16="http://schemas.microsoft.com/office/drawing/2014/main" id="{D6CE7FBA-9DE8-42A0-9DD0-CE3B8CE9D2FF}"/>
              </a:ext>
            </a:extLst>
          </p:cNvPr>
          <p:cNvGrpSpPr/>
          <p:nvPr/>
        </p:nvGrpSpPr>
        <p:grpSpPr>
          <a:xfrm>
            <a:off x="3179601" y="3879557"/>
            <a:ext cx="216024" cy="228516"/>
            <a:chOff x="9324528" y="1916832"/>
            <a:chExt cx="216024" cy="228516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BEE7DF2F-0148-4661-8A2F-111DE66F279F}"/>
                </a:ext>
              </a:extLst>
            </p:cNvPr>
            <p:cNvSpPr/>
            <p:nvPr/>
          </p:nvSpPr>
          <p:spPr>
            <a:xfrm rot="10800000">
              <a:off x="9324528" y="2073340"/>
              <a:ext cx="216024" cy="72008"/>
            </a:xfrm>
            <a:prstGeom prst="rect">
              <a:avLst/>
            </a:prstGeom>
            <a:solidFill>
              <a:srgbClr val="FF0000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sp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22497E95-17B1-4EBF-8B96-CB54E1A5425C}"/>
                </a:ext>
              </a:extLst>
            </p:cNvPr>
            <p:cNvSpPr/>
            <p:nvPr/>
          </p:nvSpPr>
          <p:spPr>
            <a:xfrm rot="10800000">
              <a:off x="9396536" y="1916832"/>
              <a:ext cx="72008" cy="15521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58E3B557-0091-4E2B-9044-B3F25027AF20}"/>
                </a:ext>
              </a:extLst>
            </p:cNvPr>
            <p:cNvCxnSpPr/>
            <p:nvPr/>
          </p:nvCxnSpPr>
          <p:spPr>
            <a:xfrm rot="10800000">
              <a:off x="9396536" y="2060848"/>
              <a:ext cx="7200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3142AB04-56D3-4C35-9D1A-42DC4CE942BD}"/>
              </a:ext>
            </a:extLst>
          </p:cNvPr>
          <p:cNvGrpSpPr/>
          <p:nvPr/>
        </p:nvGrpSpPr>
        <p:grpSpPr>
          <a:xfrm>
            <a:off x="4905928" y="4108074"/>
            <a:ext cx="216024" cy="228516"/>
            <a:chOff x="9324528" y="1916832"/>
            <a:chExt cx="216024" cy="228516"/>
          </a:xfrm>
        </p:grpSpPr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616A6BED-23F7-48B5-B7E1-79F526A37104}"/>
                </a:ext>
              </a:extLst>
            </p:cNvPr>
            <p:cNvSpPr/>
            <p:nvPr/>
          </p:nvSpPr>
          <p:spPr>
            <a:xfrm rot="10800000">
              <a:off x="9324528" y="2073340"/>
              <a:ext cx="216024" cy="72008"/>
            </a:xfrm>
            <a:prstGeom prst="rect">
              <a:avLst/>
            </a:prstGeom>
            <a:solidFill>
              <a:srgbClr val="FF0000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sp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E99187A7-B3FA-4E6C-988F-AD2D542E5F43}"/>
                </a:ext>
              </a:extLst>
            </p:cNvPr>
            <p:cNvSpPr/>
            <p:nvPr/>
          </p:nvSpPr>
          <p:spPr>
            <a:xfrm rot="10800000">
              <a:off x="9396536" y="1916832"/>
              <a:ext cx="72008" cy="15521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DF23FBEE-7485-46FA-B780-BD99A33E12B0}"/>
                </a:ext>
              </a:extLst>
            </p:cNvPr>
            <p:cNvCxnSpPr/>
            <p:nvPr/>
          </p:nvCxnSpPr>
          <p:spPr>
            <a:xfrm rot="10800000">
              <a:off x="9396536" y="2060848"/>
              <a:ext cx="7200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2A251B31-E317-4104-A73C-E10382178FE4}"/>
              </a:ext>
            </a:extLst>
          </p:cNvPr>
          <p:cNvGrpSpPr/>
          <p:nvPr/>
        </p:nvGrpSpPr>
        <p:grpSpPr>
          <a:xfrm rot="5400000">
            <a:off x="1144437" y="3098718"/>
            <a:ext cx="216024" cy="228516"/>
            <a:chOff x="9324528" y="1916832"/>
            <a:chExt cx="216024" cy="228516"/>
          </a:xfrm>
        </p:grpSpPr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9CE44B18-FE0B-47FC-886A-9EAD5E84541C}"/>
                </a:ext>
              </a:extLst>
            </p:cNvPr>
            <p:cNvSpPr/>
            <p:nvPr/>
          </p:nvSpPr>
          <p:spPr>
            <a:xfrm rot="10800000">
              <a:off x="9324528" y="2073340"/>
              <a:ext cx="216024" cy="72008"/>
            </a:xfrm>
            <a:prstGeom prst="rect">
              <a:avLst/>
            </a:prstGeom>
            <a:solidFill>
              <a:srgbClr val="FF0000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sp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DCDE651A-E230-4DD9-8B9F-7C33D9FA933E}"/>
                </a:ext>
              </a:extLst>
            </p:cNvPr>
            <p:cNvSpPr/>
            <p:nvPr/>
          </p:nvSpPr>
          <p:spPr>
            <a:xfrm rot="10800000">
              <a:off x="9396536" y="1916832"/>
              <a:ext cx="72008" cy="15521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377E48ED-45A5-442A-8757-E9147CE51726}"/>
                </a:ext>
              </a:extLst>
            </p:cNvPr>
            <p:cNvCxnSpPr/>
            <p:nvPr/>
          </p:nvCxnSpPr>
          <p:spPr>
            <a:xfrm rot="10800000">
              <a:off x="9396536" y="2060848"/>
              <a:ext cx="7200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FFF83296-9305-402F-9D72-9188760471B9}"/>
              </a:ext>
            </a:extLst>
          </p:cNvPr>
          <p:cNvGrpSpPr/>
          <p:nvPr/>
        </p:nvGrpSpPr>
        <p:grpSpPr>
          <a:xfrm rot="16200000">
            <a:off x="5415989" y="3818798"/>
            <a:ext cx="216024" cy="228516"/>
            <a:chOff x="9324528" y="1916832"/>
            <a:chExt cx="216024" cy="228516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5D45E02C-4C29-4E9A-88F8-7457A207C650}"/>
                </a:ext>
              </a:extLst>
            </p:cNvPr>
            <p:cNvSpPr/>
            <p:nvPr/>
          </p:nvSpPr>
          <p:spPr>
            <a:xfrm rot="10800000">
              <a:off x="9324528" y="2073340"/>
              <a:ext cx="216024" cy="72008"/>
            </a:xfrm>
            <a:prstGeom prst="rect">
              <a:avLst/>
            </a:prstGeom>
            <a:solidFill>
              <a:srgbClr val="FF0000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sp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A9BBA55D-E556-4A84-9484-71667804671A}"/>
                </a:ext>
              </a:extLst>
            </p:cNvPr>
            <p:cNvSpPr/>
            <p:nvPr/>
          </p:nvSpPr>
          <p:spPr>
            <a:xfrm rot="10800000">
              <a:off x="9396536" y="1916832"/>
              <a:ext cx="72008" cy="15521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4A841B69-2C50-4CC2-BBDF-B35998F2B310}"/>
                </a:ext>
              </a:extLst>
            </p:cNvPr>
            <p:cNvCxnSpPr/>
            <p:nvPr/>
          </p:nvCxnSpPr>
          <p:spPr>
            <a:xfrm rot="10800000">
              <a:off x="9396536" y="2060848"/>
              <a:ext cx="7200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4D271C0-1CB7-475D-B27B-54A6C30A4657}"/>
              </a:ext>
            </a:extLst>
          </p:cNvPr>
          <p:cNvSpPr txBox="1"/>
          <p:nvPr/>
        </p:nvSpPr>
        <p:spPr>
          <a:xfrm>
            <a:off x="0" y="20906"/>
            <a:ext cx="3059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7.Maintenance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247A52D8-7050-4D0E-92A1-F849B9BC67EB}"/>
              </a:ext>
            </a:extLst>
          </p:cNvPr>
          <p:cNvSpPr/>
          <p:nvPr/>
        </p:nvSpPr>
        <p:spPr>
          <a:xfrm>
            <a:off x="6540093" y="4982617"/>
            <a:ext cx="2304250" cy="71913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400" dirty="0">
                <a:solidFill>
                  <a:schemeClr val="tx1"/>
                </a:solidFill>
              </a:rPr>
              <a:t>Do not apply the grease on the contact of </a:t>
            </a:r>
            <a:r>
              <a:rPr lang="ja-JP" altLang="en-US" sz="1400" dirty="0">
                <a:solidFill>
                  <a:schemeClr val="tx1"/>
                </a:solidFill>
              </a:rPr>
              <a:t>「</a:t>
            </a:r>
            <a:r>
              <a:rPr lang="en-US" altLang="ja-JP" sz="1400" dirty="0">
                <a:solidFill>
                  <a:schemeClr val="tx1"/>
                </a:solidFill>
              </a:rPr>
              <a:t>zero</a:t>
            </a:r>
            <a:r>
              <a:rPr lang="ja-JP" altLang="en-US" sz="1400" dirty="0">
                <a:solidFill>
                  <a:schemeClr val="tx1"/>
                </a:solidFill>
              </a:rPr>
              <a:t>」</a:t>
            </a:r>
            <a:r>
              <a:rPr lang="en-US" altLang="ja-JP" sz="1400" dirty="0">
                <a:solidFill>
                  <a:schemeClr val="tx1"/>
                </a:solidFill>
              </a:rPr>
              <a:t>clearance for the cleaning</a:t>
            </a:r>
            <a:endParaRPr lang="ja-JP" alt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396092" y="427415"/>
            <a:ext cx="8229600" cy="663352"/>
          </a:xfrm>
        </p:spPr>
        <p:txBody>
          <a:bodyPr>
            <a:normAutofit/>
          </a:bodyPr>
          <a:lstStyle/>
          <a:p>
            <a:r>
              <a:rPr kumimoji="1" lang="en-US" altLang="ja-JP" sz="3200" dirty="0">
                <a:latin typeface="+mj-ea"/>
              </a:rPr>
              <a:t>1.2 Features of Swing Cam②</a:t>
            </a:r>
            <a:endParaRPr kumimoji="1" lang="ja-JP" altLang="en-US" sz="3200" dirty="0">
              <a:latin typeface="+mj-ea"/>
            </a:endParaRPr>
          </a:p>
        </p:txBody>
      </p:sp>
      <p:sp>
        <p:nvSpPr>
          <p:cNvPr id="25" name="スライド番号プレースホルダー 3">
            <a:extLst>
              <a:ext uri="{FF2B5EF4-FFF2-40B4-BE49-F238E27FC236}">
                <a16:creationId xmlns:a16="http://schemas.microsoft.com/office/drawing/2014/main" id="{AAB12E5C-5277-4D03-B586-C5AC49846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9592" y="3383"/>
            <a:ext cx="624408" cy="329184"/>
          </a:xfrm>
        </p:spPr>
        <p:txBody>
          <a:bodyPr/>
          <a:lstStyle/>
          <a:p>
            <a:r>
              <a:rPr lang="en-US" altLang="ja-JP" dirty="0"/>
              <a:t>4</a:t>
            </a:r>
            <a:r>
              <a:rPr kumimoji="1" lang="en-US" altLang="ja-JP" dirty="0"/>
              <a:t>/41</a:t>
            </a:r>
            <a:endParaRPr kumimoji="1" lang="ja-JP" alt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6853868" cy="532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直線コネクタ 14"/>
          <p:cNvCxnSpPr/>
          <p:nvPr/>
        </p:nvCxnSpPr>
        <p:spPr>
          <a:xfrm flipH="1">
            <a:off x="231240" y="3573016"/>
            <a:ext cx="12961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H="1">
            <a:off x="231240" y="1988840"/>
            <a:ext cx="12961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303248" y="1988840"/>
            <a:ext cx="0" cy="1584176"/>
          </a:xfrm>
          <a:prstGeom prst="line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/>
          <p:cNvSpPr/>
          <p:nvPr/>
        </p:nvSpPr>
        <p:spPr>
          <a:xfrm>
            <a:off x="526035" y="1514434"/>
            <a:ext cx="2452915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</a:rPr>
              <a:t>Make the die with a compact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567641" y="2273971"/>
            <a:ext cx="3024335" cy="187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直線コネクタ 20"/>
          <p:cNvCxnSpPr/>
          <p:nvPr/>
        </p:nvCxnSpPr>
        <p:spPr>
          <a:xfrm flipV="1">
            <a:off x="3995936" y="1196752"/>
            <a:ext cx="0" cy="381642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H="1">
            <a:off x="3995936" y="1340768"/>
            <a:ext cx="432048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H="1">
            <a:off x="3995936" y="4797152"/>
            <a:ext cx="432048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/>
          <p:cNvSpPr/>
          <p:nvPr/>
        </p:nvSpPr>
        <p:spPr>
          <a:xfrm>
            <a:off x="4427984" y="1124744"/>
            <a:ext cx="360040" cy="369332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B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427984" y="4581128"/>
            <a:ext cx="360040" cy="369332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B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8028384" y="4323874"/>
            <a:ext cx="936104" cy="307777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</a:rPr>
              <a:t>SEC B-B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>
            <a:off x="7668344" y="1700808"/>
            <a:ext cx="792088" cy="151216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>
          <a:xfrm>
            <a:off x="7379903" y="1055825"/>
            <a:ext cx="1584176" cy="738664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</a:rPr>
              <a:t>It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is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all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machining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on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flat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>
                <a:solidFill>
                  <a:schemeClr val="tx1"/>
                </a:solidFill>
              </a:rPr>
              <a:t>surface of press die.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cxnSp>
        <p:nvCxnSpPr>
          <p:cNvPr id="35" name="直線矢印コネクタ 34"/>
          <p:cNvCxnSpPr/>
          <p:nvPr/>
        </p:nvCxnSpPr>
        <p:spPr>
          <a:xfrm flipV="1">
            <a:off x="7698140" y="3501008"/>
            <a:ext cx="330244" cy="136815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353C4BE-5956-4CD3-8720-FCA5A46E69DF}"/>
              </a:ext>
            </a:extLst>
          </p:cNvPr>
          <p:cNvSpPr txBox="1"/>
          <p:nvPr/>
        </p:nvSpPr>
        <p:spPr>
          <a:xfrm>
            <a:off x="0" y="-265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1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de-DE" altLang="ja-JP" dirty="0">
                <a:solidFill>
                  <a:schemeClr val="bg1"/>
                </a:solidFill>
              </a:rPr>
              <a:t>Features of Swing Cam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A9F89967-1FE4-41EE-A49A-3287DB1877DF}"/>
              </a:ext>
            </a:extLst>
          </p:cNvPr>
          <p:cNvSpPr/>
          <p:nvPr/>
        </p:nvSpPr>
        <p:spPr>
          <a:xfrm>
            <a:off x="7434228" y="4869160"/>
            <a:ext cx="1529851" cy="1015663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Integrated structure</a:t>
            </a:r>
          </a:p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High stiffness</a:t>
            </a:r>
          </a:p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Low cost</a:t>
            </a:r>
          </a:p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With back-up</a:t>
            </a:r>
          </a:p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No sliding portion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350984" y="26974"/>
            <a:ext cx="756261" cy="315508"/>
          </a:xfrm>
        </p:spPr>
        <p:txBody>
          <a:bodyPr/>
          <a:lstStyle/>
          <a:p>
            <a:r>
              <a:rPr lang="en-US" altLang="ja-JP" dirty="0"/>
              <a:t>40/41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8. Supporting</a:t>
            </a:r>
            <a:r>
              <a:rPr lang="ja-JP" altLang="en-US" dirty="0"/>
              <a:t> </a:t>
            </a:r>
            <a:r>
              <a:rPr lang="en-US" altLang="ja-JP" dirty="0"/>
              <a:t>system</a:t>
            </a:r>
            <a:br>
              <a:rPr lang="en-US" altLang="ja-JP" dirty="0"/>
            </a:br>
            <a:r>
              <a:rPr lang="ja-JP" altLang="en-US" dirty="0"/>
              <a:t>　　　</a:t>
            </a:r>
            <a:r>
              <a:rPr lang="en-US" altLang="ja-JP" sz="2700" dirty="0"/>
              <a:t>Creating a 3D plan drawing of Swing Cam</a:t>
            </a:r>
            <a:endParaRPr kumimoji="1" lang="ja-JP" altLang="en-US" dirty="0"/>
          </a:p>
        </p:txBody>
      </p:sp>
      <p:sp>
        <p:nvSpPr>
          <p:cNvPr id="5" name="テキスト ボックス 5"/>
          <p:cNvSpPr txBox="1">
            <a:spLocks noChangeArrowheads="1"/>
          </p:cNvSpPr>
          <p:nvPr/>
        </p:nvSpPr>
        <p:spPr bwMode="auto">
          <a:xfrm>
            <a:off x="5150503" y="1935779"/>
            <a:ext cx="34215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latin typeface="+mn-lt"/>
              </a:rPr>
              <a:t>File</a:t>
            </a:r>
            <a:r>
              <a:rPr lang="ja-JP" altLang="en-US" dirty="0">
                <a:latin typeface="+mn-lt"/>
              </a:rPr>
              <a:t> </a:t>
            </a:r>
            <a:r>
              <a:rPr lang="en-US" altLang="ja-JP" dirty="0">
                <a:latin typeface="+mn-lt"/>
              </a:rPr>
              <a:t>format</a:t>
            </a:r>
            <a:r>
              <a:rPr lang="ja-JP" altLang="en-US" dirty="0">
                <a:latin typeface="+mn-lt"/>
              </a:rPr>
              <a:t> </a:t>
            </a:r>
            <a:r>
              <a:rPr lang="en-US" altLang="ja-JP" dirty="0">
                <a:latin typeface="+mn-lt"/>
              </a:rPr>
              <a:t>is </a:t>
            </a:r>
            <a:r>
              <a:rPr lang="en-US" altLang="ja-JP" dirty="0" err="1">
                <a:latin typeface="+mn-lt"/>
              </a:rPr>
              <a:t>dwg.dxf</a:t>
            </a:r>
            <a:endParaRPr lang="ja-JP" altLang="en-US" dirty="0">
              <a:latin typeface="+mn-lt"/>
              <a:ea typeface="SimSun" pitchFamily="2" charset="-122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698" y="3829706"/>
            <a:ext cx="297656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7"/>
          <p:cNvSpPr txBox="1">
            <a:spLocks noChangeArrowheads="1"/>
          </p:cNvSpPr>
          <p:nvPr/>
        </p:nvSpPr>
        <p:spPr bwMode="auto">
          <a:xfrm>
            <a:off x="5219700" y="3223437"/>
            <a:ext cx="38635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/>
              <a:t>Solid model of each </a:t>
            </a:r>
            <a:r>
              <a:rPr lang="en-US" altLang="ja-JP" sz="1600" dirty="0" err="1"/>
              <a:t>devided</a:t>
            </a:r>
            <a:r>
              <a:rPr lang="en-US" altLang="ja-JP" sz="1600" dirty="0"/>
              <a:t> Swing Cam</a:t>
            </a:r>
          </a:p>
        </p:txBody>
      </p:sp>
      <p:sp>
        <p:nvSpPr>
          <p:cNvPr id="8" name="テキスト ボックス 8"/>
          <p:cNvSpPr txBox="1">
            <a:spLocks noChangeArrowheads="1"/>
          </p:cNvSpPr>
          <p:nvPr/>
        </p:nvSpPr>
        <p:spPr bwMode="auto">
          <a:xfrm>
            <a:off x="5219700" y="4978021"/>
            <a:ext cx="36022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/>
              <a:t>Data</a:t>
            </a:r>
            <a:r>
              <a:rPr lang="ja-JP" altLang="en-US" sz="1600" dirty="0"/>
              <a:t> </a:t>
            </a:r>
            <a:r>
              <a:rPr lang="en-US" altLang="ja-JP" sz="1600" dirty="0"/>
              <a:t>format</a:t>
            </a:r>
            <a:r>
              <a:rPr lang="ja-JP" altLang="en-US" sz="1600" dirty="0"/>
              <a:t> </a:t>
            </a:r>
            <a:r>
              <a:rPr lang="en-US" altLang="ja-JP" sz="1600" dirty="0"/>
              <a:t>is</a:t>
            </a:r>
            <a:r>
              <a:rPr lang="ja-JP" altLang="en-US" sz="1600" dirty="0"/>
              <a:t> </a:t>
            </a:r>
            <a:r>
              <a:rPr lang="en-US" altLang="ja-JP" sz="1600" dirty="0"/>
              <a:t>STEP, UG, CATIA, etc.</a:t>
            </a:r>
          </a:p>
          <a:p>
            <a:pPr>
              <a:defRPr/>
            </a:pPr>
            <a:r>
              <a:rPr lang="en-US" altLang="ja-JP" sz="1600" dirty="0"/>
              <a:t>In addition, it is available to convert </a:t>
            </a:r>
          </a:p>
          <a:p>
            <a:pPr>
              <a:defRPr/>
            </a:pPr>
            <a:r>
              <a:rPr lang="en-US" altLang="ja-JP" sz="1600" dirty="0"/>
              <a:t>t</a:t>
            </a:r>
            <a:r>
              <a:rPr lang="en-US" altLang="ja-JP" sz="1600" dirty="0">
                <a:ea typeface="+mn-ea"/>
              </a:rPr>
              <a:t>o the requested format. </a:t>
            </a:r>
            <a:endParaRPr lang="ja-JP" altLang="en-US" sz="1600" dirty="0">
              <a:ea typeface="+mn-ea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148263" y="3078162"/>
            <a:ext cx="3887787" cy="31686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233852" y="1853645"/>
            <a:ext cx="4824412" cy="37449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CE5E674A-6AE8-4534-83CE-04C982616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76" y="2500747"/>
            <a:ext cx="4221385" cy="293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5E691BF-1DA6-459E-92B0-5A9AB464911E}"/>
              </a:ext>
            </a:extLst>
          </p:cNvPr>
          <p:cNvSpPr txBox="1"/>
          <p:nvPr/>
        </p:nvSpPr>
        <p:spPr>
          <a:xfrm>
            <a:off x="0" y="20906"/>
            <a:ext cx="3419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8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en-US" altLang="ja-JP" spc="-100" dirty="0">
                <a:solidFill>
                  <a:schemeClr val="bg1"/>
                </a:solidFill>
                <a:latin typeface="+mj-lt"/>
                <a:ea typeface="Meiryo UI" panose="020B0604030504040204" pitchFamily="50" charset="-128"/>
              </a:rPr>
              <a:t>Supporting system</a:t>
            </a:r>
          </a:p>
        </p:txBody>
      </p:sp>
    </p:spTree>
    <p:extLst>
      <p:ext uri="{BB962C8B-B14F-4D97-AF65-F5344CB8AC3E}">
        <p14:creationId xmlns:p14="http://schemas.microsoft.com/office/powerpoint/2010/main" val="364724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755576" y="1613867"/>
            <a:ext cx="79208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-1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　　　</a:t>
            </a:r>
            <a:r>
              <a:rPr kumimoji="1" lang="en-US" altLang="ja-JP" sz="3100" b="0" i="0" u="none" strike="noStrike" kern="1200" cap="none" spc="-1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Please contact Your Business Co., Ltd. when you will adopt and learn </a:t>
            </a:r>
            <a:r>
              <a:rPr kumimoji="1" lang="en-US" altLang="ja-JP" sz="3100" b="0" i="0" u="none" strike="noStrike" kern="1200" cap="none" spc="-10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about Swing </a:t>
            </a:r>
            <a:r>
              <a:rPr lang="en-US" altLang="ja-JP" sz="3100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Cam</a:t>
            </a:r>
            <a:r>
              <a:rPr kumimoji="1" lang="en-US" altLang="ja-JP" sz="3100" b="0" i="0" u="none" strike="noStrike" kern="1200" cap="none" spc="-1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1" lang="ja-JP" altLang="en-US" sz="4000" b="0" i="0" u="none" strike="noStrike" kern="1200" cap="none" spc="-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サブタイトル 7"/>
          <p:cNvSpPr txBox="1">
            <a:spLocks/>
          </p:cNvSpPr>
          <p:nvPr/>
        </p:nvSpPr>
        <p:spPr>
          <a:xfrm>
            <a:off x="1551390" y="3391828"/>
            <a:ext cx="6621009" cy="84394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Swing Cam (registered trademark) is a patented product of Your Business Co., Ltd., and we have obtained and applied for various patents including peripheral patents.</a:t>
            </a:r>
          </a:p>
        </p:txBody>
      </p:sp>
      <p:pic>
        <p:nvPicPr>
          <p:cNvPr id="5" name="Picture 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54847"/>
            <a:ext cx="628650" cy="50482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sp>
        <p:nvSpPr>
          <p:cNvPr id="6" name="スライド番号プレースホルダ 4">
            <a:extLst>
              <a:ext uri="{FF2B5EF4-FFF2-40B4-BE49-F238E27FC236}">
                <a16:creationId xmlns:a16="http://schemas.microsoft.com/office/drawing/2014/main" id="{2E9CBD9D-A0D2-41EA-B284-E0653E9F7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416" y="17546"/>
            <a:ext cx="720080" cy="322729"/>
          </a:xfrm>
        </p:spPr>
        <p:txBody>
          <a:bodyPr/>
          <a:lstStyle/>
          <a:p>
            <a:r>
              <a:rPr lang="en-US" altLang="ja-JP" dirty="0"/>
              <a:t>41/41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68692A7-86B0-4EB3-8BA4-8511CA91F7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267188"/>
            <a:ext cx="1369695" cy="1217295"/>
          </a:xfrm>
          <a:prstGeom prst="rect">
            <a:avLst/>
          </a:prstGeom>
        </p:spPr>
      </p:pic>
      <p:sp>
        <p:nvSpPr>
          <p:cNvPr id="8" name="サブタイトル 7">
            <a:extLst>
              <a:ext uri="{FF2B5EF4-FFF2-40B4-BE49-F238E27FC236}">
                <a16:creationId xmlns:a16="http://schemas.microsoft.com/office/drawing/2014/main" id="{30F1F168-28CF-491C-A258-A03A1C9E26BA}"/>
              </a:ext>
            </a:extLst>
          </p:cNvPr>
          <p:cNvSpPr txBox="1">
            <a:spLocks/>
          </p:cNvSpPr>
          <p:nvPr/>
        </p:nvSpPr>
        <p:spPr>
          <a:xfrm>
            <a:off x="1551392" y="4337991"/>
            <a:ext cx="6909040" cy="84394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※This</a:t>
            </a:r>
            <a:r>
              <a:rPr lang="ja-JP" altLang="en-US" sz="1600" dirty="0"/>
              <a:t> </a:t>
            </a:r>
            <a:r>
              <a:rPr lang="en-US" altLang="ja-JP" sz="1600" dirty="0"/>
              <a:t>content</a:t>
            </a:r>
            <a:r>
              <a:rPr lang="ja-JP" altLang="en-US" sz="1600" dirty="0"/>
              <a:t> </a:t>
            </a:r>
            <a:r>
              <a:rPr lang="en-US" altLang="ja-JP" sz="1600" dirty="0"/>
              <a:t>is</a:t>
            </a:r>
            <a:r>
              <a:rPr lang="ja-JP" altLang="en-US" sz="1600" dirty="0"/>
              <a:t> </a:t>
            </a:r>
            <a:r>
              <a:rPr lang="en-US" altLang="ja-JP" sz="1600" dirty="0"/>
              <a:t>all</a:t>
            </a:r>
            <a:r>
              <a:rPr lang="ja-JP" altLang="en-US" sz="1600" dirty="0"/>
              <a:t> </a:t>
            </a:r>
            <a:r>
              <a:rPr lang="en-US" altLang="ja-JP" sz="1600" dirty="0"/>
              <a:t>effective</a:t>
            </a:r>
            <a:r>
              <a:rPr lang="ja-JP" altLang="en-US" sz="1600" dirty="0"/>
              <a:t> </a:t>
            </a:r>
            <a:r>
              <a:rPr lang="en-US" altLang="ja-JP" sz="1600" dirty="0"/>
              <a:t>on</a:t>
            </a:r>
            <a:r>
              <a:rPr lang="ja-JP" altLang="en-US" sz="1600" dirty="0"/>
              <a:t> </a:t>
            </a:r>
            <a:r>
              <a:rPr lang="en-US" altLang="ja-JP" sz="1600" dirty="0"/>
              <a:t>dated</a:t>
            </a:r>
            <a:r>
              <a:rPr lang="ja-JP" altLang="en-US" sz="1600" dirty="0"/>
              <a:t> </a:t>
            </a:r>
            <a:r>
              <a:rPr lang="en-US" altLang="ja-JP" sz="1600" dirty="0"/>
              <a:t>July</a:t>
            </a:r>
            <a:r>
              <a:rPr lang="ja-JP" altLang="en-US" sz="1600" dirty="0"/>
              <a:t> </a:t>
            </a:r>
            <a:r>
              <a:rPr lang="en-US" altLang="ja-JP" sz="1600" dirty="0"/>
              <a:t>2021</a:t>
            </a:r>
            <a:r>
              <a:rPr lang="ja-JP" altLang="en-US" sz="1600" dirty="0"/>
              <a:t> </a:t>
            </a:r>
            <a:r>
              <a:rPr lang="en-US" altLang="ja-JP" sz="1600" dirty="0"/>
              <a:t>so</a:t>
            </a:r>
            <a:r>
              <a:rPr lang="ja-JP" altLang="en-US" sz="1600" dirty="0"/>
              <a:t> </a:t>
            </a:r>
            <a:r>
              <a:rPr lang="en-US" altLang="ja-JP" sz="1600" dirty="0"/>
              <a:t>far.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According to fu</a:t>
            </a:r>
            <a:r>
              <a:rPr lang="en-US" altLang="ja-JP" sz="1600" dirty="0" err="1"/>
              <a:t>rther</a:t>
            </a:r>
            <a:r>
              <a:rPr lang="en-US" altLang="ja-JP" sz="1600" dirty="0"/>
              <a:t> improvement in product, the specification is subject to change without notice.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7FA1743-68B2-491E-AA76-7BECABA06236}"/>
              </a:ext>
            </a:extLst>
          </p:cNvPr>
          <p:cNvSpPr txBox="1"/>
          <p:nvPr/>
        </p:nvSpPr>
        <p:spPr>
          <a:xfrm>
            <a:off x="5724128" y="5284154"/>
            <a:ext cx="2952328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</a:rPr>
              <a:t>Your</a:t>
            </a:r>
            <a:r>
              <a:rPr lang="ja-JP" altLang="en-US" sz="1200" dirty="0">
                <a:solidFill>
                  <a:srgbClr val="0000FF"/>
                </a:solidFill>
              </a:rPr>
              <a:t> </a:t>
            </a:r>
            <a:r>
              <a:rPr lang="en-US" altLang="ja-JP" sz="1200" dirty="0">
                <a:solidFill>
                  <a:srgbClr val="0000FF"/>
                </a:solidFill>
              </a:rPr>
              <a:t>Business</a:t>
            </a:r>
            <a:r>
              <a:rPr lang="ja-JP" altLang="en-US" sz="1200" dirty="0">
                <a:solidFill>
                  <a:srgbClr val="0000FF"/>
                </a:solidFill>
              </a:rPr>
              <a:t> </a:t>
            </a:r>
            <a:r>
              <a:rPr lang="en-US" altLang="ja-JP" sz="1200" dirty="0">
                <a:solidFill>
                  <a:srgbClr val="0000FF"/>
                </a:solidFill>
              </a:rPr>
              <a:t>Co.,Ltd.</a:t>
            </a:r>
            <a:endParaRPr kumimoji="1" lang="en-US" altLang="ja-JP" sz="1200" dirty="0">
              <a:solidFill>
                <a:srgbClr val="0000FF"/>
              </a:solidFill>
            </a:endParaRPr>
          </a:p>
          <a:p>
            <a:r>
              <a:rPr kumimoji="1" lang="en-US" altLang="ja-JP" sz="1200" dirty="0">
                <a:solidFill>
                  <a:srgbClr val="0000FF"/>
                </a:solidFill>
              </a:rPr>
              <a:t>1466-4</a:t>
            </a:r>
            <a:r>
              <a:rPr kumimoji="1" lang="ja-JP" altLang="en-US" sz="1200" dirty="0">
                <a:solidFill>
                  <a:srgbClr val="0000FF"/>
                </a:solidFill>
              </a:rPr>
              <a:t>　</a:t>
            </a:r>
            <a:r>
              <a:rPr kumimoji="1" lang="en-US" altLang="ja-JP" sz="1200" dirty="0">
                <a:solidFill>
                  <a:srgbClr val="0000FF"/>
                </a:solidFill>
              </a:rPr>
              <a:t>Hino,</a:t>
            </a:r>
            <a:r>
              <a:rPr lang="ja-JP" altLang="en-US" sz="1200" dirty="0">
                <a:solidFill>
                  <a:srgbClr val="0000FF"/>
                </a:solidFill>
              </a:rPr>
              <a:t> </a:t>
            </a:r>
            <a:r>
              <a:rPr kumimoji="1" lang="en-US" altLang="ja-JP" sz="1200" dirty="0">
                <a:solidFill>
                  <a:srgbClr val="0000FF"/>
                </a:solidFill>
              </a:rPr>
              <a:t>Hino-city, Tokyo, Japan</a:t>
            </a:r>
          </a:p>
          <a:p>
            <a:r>
              <a:rPr lang="en-US" altLang="ja-JP" sz="1200" dirty="0">
                <a:solidFill>
                  <a:srgbClr val="0000FF"/>
                </a:solidFill>
              </a:rPr>
              <a:t>191-0012</a:t>
            </a:r>
            <a:endParaRPr kumimoji="1" lang="en-US" altLang="ja-JP" sz="1200" dirty="0">
              <a:solidFill>
                <a:srgbClr val="0000FF"/>
              </a:solidFill>
            </a:endParaRPr>
          </a:p>
          <a:p>
            <a:r>
              <a:rPr lang="en-US" altLang="ja-JP" sz="1200" dirty="0">
                <a:solidFill>
                  <a:srgbClr val="0000FF"/>
                </a:solidFill>
              </a:rPr>
              <a:t>TEL:</a:t>
            </a:r>
            <a:r>
              <a:rPr lang="ja-JP" altLang="en-US" sz="1200" dirty="0">
                <a:solidFill>
                  <a:srgbClr val="0000FF"/>
                </a:solidFill>
              </a:rPr>
              <a:t>　</a:t>
            </a:r>
            <a:r>
              <a:rPr lang="en-US" altLang="ja-JP" sz="1200" dirty="0">
                <a:solidFill>
                  <a:srgbClr val="0000FF"/>
                </a:solidFill>
              </a:rPr>
              <a:t>+81-42-585-1711</a:t>
            </a:r>
          </a:p>
          <a:p>
            <a:r>
              <a:rPr kumimoji="1" lang="en-US" altLang="ja-JP" sz="1200" dirty="0">
                <a:solidFill>
                  <a:srgbClr val="0000FF"/>
                </a:solidFill>
              </a:rPr>
              <a:t>FAX:</a:t>
            </a:r>
            <a:r>
              <a:rPr kumimoji="1" lang="ja-JP" altLang="en-US" sz="1200" dirty="0">
                <a:solidFill>
                  <a:srgbClr val="0000FF"/>
                </a:solidFill>
              </a:rPr>
              <a:t>　</a:t>
            </a:r>
            <a:r>
              <a:rPr kumimoji="1" lang="en-US" altLang="ja-JP" sz="1200" dirty="0">
                <a:solidFill>
                  <a:srgbClr val="0000FF"/>
                </a:solidFill>
              </a:rPr>
              <a:t>+81-42-585-1721</a:t>
            </a:r>
          </a:p>
          <a:p>
            <a:r>
              <a:rPr lang="en-US" altLang="ja-JP" sz="1200" dirty="0">
                <a:solidFill>
                  <a:srgbClr val="0000FF"/>
                </a:solidFill>
              </a:rPr>
              <a:t>http://www.yourb.co.jp/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449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323528" y="303426"/>
            <a:ext cx="8229600" cy="990600"/>
          </a:xfrm>
        </p:spPr>
        <p:txBody>
          <a:bodyPr>
            <a:normAutofit/>
          </a:bodyPr>
          <a:lstStyle/>
          <a:p>
            <a:r>
              <a:rPr kumimoji="1" lang="en-US" altLang="ja-JP" sz="2400" dirty="0"/>
              <a:t>1.3 Comparison with both Swing Cam and holder side</a:t>
            </a:r>
            <a:endParaRPr kumimoji="1" lang="ja-JP" altLang="en-US" sz="2400" dirty="0"/>
          </a:p>
        </p:txBody>
      </p:sp>
      <p:sp>
        <p:nvSpPr>
          <p:cNvPr id="25" name="スライド番号プレースホルダー 3">
            <a:extLst>
              <a:ext uri="{FF2B5EF4-FFF2-40B4-BE49-F238E27FC236}">
                <a16:creationId xmlns:a16="http://schemas.microsoft.com/office/drawing/2014/main" id="{4D36F6D2-09C7-45E3-ADD2-DB358E06A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9592" y="3383"/>
            <a:ext cx="624408" cy="329184"/>
          </a:xfrm>
        </p:spPr>
        <p:txBody>
          <a:bodyPr/>
          <a:lstStyle/>
          <a:p>
            <a:fld id="{30D9356B-606C-40F6-A18F-1420ACD09701}" type="slidenum">
              <a:rPr kumimoji="1" lang="ja-JP" altLang="en-US" smtClean="0"/>
              <a:pPr/>
              <a:t>5</a:t>
            </a:fld>
            <a:r>
              <a:rPr kumimoji="1" lang="en-US" altLang="ja-JP" dirty="0"/>
              <a:t>/41</a:t>
            </a:r>
            <a:endParaRPr kumimoji="1" lang="ja-JP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44824"/>
            <a:ext cx="7742237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線コネクタ 7"/>
          <p:cNvCxnSpPr/>
          <p:nvPr/>
        </p:nvCxnSpPr>
        <p:spPr>
          <a:xfrm>
            <a:off x="1115616" y="5157192"/>
            <a:ext cx="2880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V="1">
            <a:off x="3995936" y="4365104"/>
            <a:ext cx="0" cy="792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3995936" y="4365104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H="1">
            <a:off x="5364088" y="4077072"/>
            <a:ext cx="26642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5364088" y="4077072"/>
            <a:ext cx="0" cy="4320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5148064" y="4365104"/>
            <a:ext cx="0" cy="144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4283968" y="4797152"/>
            <a:ext cx="13681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2915814" y="1510625"/>
            <a:ext cx="2592285" cy="738664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kumimoji="1" lang="en-US" altLang="ja-JP" sz="1400" dirty="0">
                <a:solidFill>
                  <a:schemeClr val="tx1"/>
                </a:solidFill>
              </a:rPr>
              <a:t>In case of using </a:t>
            </a:r>
            <a:r>
              <a:rPr lang="en-US" altLang="ja-JP" sz="1400" dirty="0">
                <a:solidFill>
                  <a:schemeClr val="tx1"/>
                </a:solidFill>
              </a:rPr>
              <a:t>S</a:t>
            </a:r>
            <a:r>
              <a:rPr kumimoji="1" lang="en-US" altLang="ja-JP" sz="1400" dirty="0">
                <a:solidFill>
                  <a:schemeClr val="tx1"/>
                </a:solidFill>
              </a:rPr>
              <a:t>wing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kumimoji="1" lang="en-US" altLang="ja-JP" sz="1400" dirty="0">
                <a:solidFill>
                  <a:schemeClr val="tx1"/>
                </a:solidFill>
              </a:rPr>
              <a:t>Cam,   </a:t>
            </a:r>
          </a:p>
          <a:p>
            <a:r>
              <a:rPr lang="en-US" altLang="ja-JP" sz="1400" dirty="0">
                <a:solidFill>
                  <a:schemeClr val="tx1"/>
                </a:solidFill>
              </a:rPr>
              <a:t>it is </a:t>
            </a:r>
            <a:r>
              <a:rPr kumimoji="1" lang="en-US" altLang="ja-JP" sz="1400" dirty="0">
                <a:solidFill>
                  <a:schemeClr val="tx1"/>
                </a:solidFill>
              </a:rPr>
              <a:t>all possible to machine of flat surface on the press die.</a:t>
            </a:r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4644008" y="2348880"/>
            <a:ext cx="1080120" cy="165618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H="1">
            <a:off x="2915816" y="2348880"/>
            <a:ext cx="1728192" cy="273630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1115616" y="5373216"/>
            <a:ext cx="31683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H="1">
            <a:off x="5652120" y="4293096"/>
            <a:ext cx="2376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V="1">
            <a:off x="4283968" y="4797152"/>
            <a:ext cx="0" cy="5760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 flipH="1">
            <a:off x="5148064" y="4509120"/>
            <a:ext cx="2160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5652120" y="4293096"/>
            <a:ext cx="0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E45F0F4-C108-4135-BFFC-5A0ED007C436}"/>
              </a:ext>
            </a:extLst>
          </p:cNvPr>
          <p:cNvSpPr txBox="1"/>
          <p:nvPr/>
        </p:nvSpPr>
        <p:spPr>
          <a:xfrm>
            <a:off x="0" y="-265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1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de-DE" altLang="ja-JP" dirty="0">
                <a:solidFill>
                  <a:schemeClr val="bg1"/>
                </a:solidFill>
              </a:rPr>
              <a:t>Features of Swing Cam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86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132856"/>
            <a:ext cx="447677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7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288" y="1484784"/>
            <a:ext cx="4393655" cy="528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フリーフォーム 18"/>
          <p:cNvSpPr/>
          <p:nvPr/>
        </p:nvSpPr>
        <p:spPr>
          <a:xfrm>
            <a:off x="114300" y="3543605"/>
            <a:ext cx="2155371" cy="2555421"/>
          </a:xfrm>
          <a:custGeom>
            <a:avLst/>
            <a:gdLst>
              <a:gd name="connsiteX0" fmla="*/ 0 w 2155371"/>
              <a:gd name="connsiteY0" fmla="*/ 0 h 2555421"/>
              <a:gd name="connsiteX1" fmla="*/ 1134836 w 2155371"/>
              <a:gd name="connsiteY1" fmla="*/ 24492 h 2555421"/>
              <a:gd name="connsiteX2" fmla="*/ 2155371 w 2155371"/>
              <a:gd name="connsiteY2" fmla="*/ 65314 h 2555421"/>
              <a:gd name="connsiteX3" fmla="*/ 2065564 w 2155371"/>
              <a:gd name="connsiteY3" fmla="*/ 204107 h 2555421"/>
              <a:gd name="connsiteX4" fmla="*/ 1943100 w 2155371"/>
              <a:gd name="connsiteY4" fmla="*/ 465364 h 2555421"/>
              <a:gd name="connsiteX5" fmla="*/ 1820636 w 2155371"/>
              <a:gd name="connsiteY5" fmla="*/ 816428 h 2555421"/>
              <a:gd name="connsiteX6" fmla="*/ 1755321 w 2155371"/>
              <a:gd name="connsiteY6" fmla="*/ 1159328 h 2555421"/>
              <a:gd name="connsiteX7" fmla="*/ 1714500 w 2155371"/>
              <a:gd name="connsiteY7" fmla="*/ 1575707 h 2555421"/>
              <a:gd name="connsiteX8" fmla="*/ 1698171 w 2155371"/>
              <a:gd name="connsiteY8" fmla="*/ 2098221 h 2555421"/>
              <a:gd name="connsiteX9" fmla="*/ 1698171 w 2155371"/>
              <a:gd name="connsiteY9" fmla="*/ 2481942 h 2555421"/>
              <a:gd name="connsiteX10" fmla="*/ 1706336 w 2155371"/>
              <a:gd name="connsiteY10" fmla="*/ 2555421 h 255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55371" h="2555421">
                <a:moveTo>
                  <a:pt x="0" y="0"/>
                </a:moveTo>
                <a:lnTo>
                  <a:pt x="1134836" y="24492"/>
                </a:lnTo>
                <a:lnTo>
                  <a:pt x="2155371" y="65314"/>
                </a:lnTo>
                <a:lnTo>
                  <a:pt x="2065564" y="204107"/>
                </a:lnTo>
                <a:lnTo>
                  <a:pt x="1943100" y="465364"/>
                </a:lnTo>
                <a:lnTo>
                  <a:pt x="1820636" y="816428"/>
                </a:lnTo>
                <a:lnTo>
                  <a:pt x="1755321" y="1159328"/>
                </a:lnTo>
                <a:lnTo>
                  <a:pt x="1714500" y="1575707"/>
                </a:lnTo>
                <a:lnTo>
                  <a:pt x="1698171" y="2098221"/>
                </a:lnTo>
                <a:lnTo>
                  <a:pt x="1698171" y="2481942"/>
                </a:lnTo>
                <a:lnTo>
                  <a:pt x="1706336" y="2555421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矢印コネクタ 35"/>
          <p:cNvCxnSpPr/>
          <p:nvPr/>
        </p:nvCxnSpPr>
        <p:spPr>
          <a:xfrm flipH="1">
            <a:off x="2555776" y="2636912"/>
            <a:ext cx="576064" cy="64807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>
            <a:off x="1331640" y="2348880"/>
            <a:ext cx="0" cy="7920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/>
          <p:cNvSpPr/>
          <p:nvPr/>
        </p:nvSpPr>
        <p:spPr>
          <a:xfrm>
            <a:off x="253546" y="2004229"/>
            <a:ext cx="2121093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Large</a:t>
            </a:r>
            <a:r>
              <a:rPr lang="ja-JP" altLang="en-US" sz="1600" dirty="0">
                <a:solidFill>
                  <a:schemeClr val="tx1"/>
                </a:solidFill>
              </a:rPr>
              <a:t> </a:t>
            </a:r>
            <a:r>
              <a:rPr lang="en-US" altLang="ja-JP" sz="1600" dirty="0">
                <a:solidFill>
                  <a:schemeClr val="tx1"/>
                </a:solidFill>
              </a:rPr>
              <a:t>swing</a:t>
            </a:r>
            <a:r>
              <a:rPr lang="ja-JP" altLang="en-US" sz="1600" dirty="0">
                <a:solidFill>
                  <a:schemeClr val="tx1"/>
                </a:solidFill>
              </a:rPr>
              <a:t> </a:t>
            </a:r>
            <a:r>
              <a:rPr lang="en-US" altLang="ja-JP" sz="1600" dirty="0">
                <a:solidFill>
                  <a:schemeClr val="tx1"/>
                </a:solidFill>
              </a:rPr>
              <a:t>direction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2708232" y="2292261"/>
            <a:ext cx="2108269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Small swing direction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41" name="タイトル 11"/>
          <p:cNvSpPr>
            <a:spLocks noGrp="1"/>
          </p:cNvSpPr>
          <p:nvPr>
            <p:ph type="title"/>
          </p:nvPr>
        </p:nvSpPr>
        <p:spPr>
          <a:xfrm>
            <a:off x="114300" y="355703"/>
            <a:ext cx="8229600" cy="720080"/>
          </a:xfrm>
        </p:spPr>
        <p:txBody>
          <a:bodyPr>
            <a:noAutofit/>
          </a:bodyPr>
          <a:lstStyle/>
          <a:p>
            <a:r>
              <a:rPr kumimoji="1" lang="en-US" altLang="ja-JP" sz="1400" dirty="0"/>
              <a:t>1.4 It is possible to reduce the process with combined machining and continuous machining by Swing Cams Systems</a:t>
            </a:r>
            <a:endParaRPr kumimoji="1" lang="ja-JP" altLang="en-US" sz="1400" dirty="0"/>
          </a:p>
        </p:txBody>
      </p:sp>
      <p:cxnSp>
        <p:nvCxnSpPr>
          <p:cNvPr id="43" name="直線矢印コネクタ 42"/>
          <p:cNvCxnSpPr/>
          <p:nvPr/>
        </p:nvCxnSpPr>
        <p:spPr>
          <a:xfrm flipH="1">
            <a:off x="6732240" y="3429000"/>
            <a:ext cx="216024" cy="15121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>
            <a:off x="6012160" y="2924944"/>
            <a:ext cx="0" cy="15121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フリーフォーム 45"/>
          <p:cNvSpPr/>
          <p:nvPr/>
        </p:nvSpPr>
        <p:spPr>
          <a:xfrm>
            <a:off x="6270171" y="4408714"/>
            <a:ext cx="334736" cy="538843"/>
          </a:xfrm>
          <a:custGeom>
            <a:avLst/>
            <a:gdLst>
              <a:gd name="connsiteX0" fmla="*/ 334736 w 334736"/>
              <a:gd name="connsiteY0" fmla="*/ 0 h 538843"/>
              <a:gd name="connsiteX1" fmla="*/ 261258 w 334736"/>
              <a:gd name="connsiteY1" fmla="*/ 179615 h 538843"/>
              <a:gd name="connsiteX2" fmla="*/ 228600 w 334736"/>
              <a:gd name="connsiteY2" fmla="*/ 236765 h 538843"/>
              <a:gd name="connsiteX3" fmla="*/ 146958 w 334736"/>
              <a:gd name="connsiteY3" fmla="*/ 261257 h 538843"/>
              <a:gd name="connsiteX4" fmla="*/ 81643 w 334736"/>
              <a:gd name="connsiteY4" fmla="*/ 383722 h 538843"/>
              <a:gd name="connsiteX5" fmla="*/ 0 w 334736"/>
              <a:gd name="connsiteY5" fmla="*/ 538843 h 53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4736" h="538843">
                <a:moveTo>
                  <a:pt x="334736" y="0"/>
                </a:moveTo>
                <a:lnTo>
                  <a:pt x="261258" y="179615"/>
                </a:lnTo>
                <a:lnTo>
                  <a:pt x="228600" y="236765"/>
                </a:lnTo>
                <a:lnTo>
                  <a:pt x="146958" y="261257"/>
                </a:lnTo>
                <a:lnTo>
                  <a:pt x="81643" y="383722"/>
                </a:lnTo>
                <a:lnTo>
                  <a:pt x="0" y="538843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/>
          <p:cNvSpPr/>
          <p:nvPr/>
        </p:nvSpPr>
        <p:spPr>
          <a:xfrm>
            <a:off x="611560" y="1124744"/>
            <a:ext cx="1790876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（４）</a:t>
            </a:r>
            <a:r>
              <a:rPr lang="en-US" altLang="ja-JP" dirty="0">
                <a:solidFill>
                  <a:schemeClr val="tx1"/>
                </a:solidFill>
              </a:rPr>
              <a:t>-1 FENDER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4735777" y="1104765"/>
            <a:ext cx="1534394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（４）</a:t>
            </a:r>
            <a:r>
              <a:rPr lang="en-US" altLang="ja-JP" dirty="0">
                <a:solidFill>
                  <a:schemeClr val="tx1"/>
                </a:solidFill>
              </a:rPr>
              <a:t>-2 DOOR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4916436" y="2580293"/>
            <a:ext cx="2045753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Cam</a:t>
            </a:r>
            <a:r>
              <a:rPr kumimoji="1" lang="ja-JP" altLang="en-US" sz="1600" dirty="0">
                <a:solidFill>
                  <a:schemeClr val="tx1"/>
                </a:solidFill>
              </a:rPr>
              <a:t> </a:t>
            </a:r>
            <a:r>
              <a:rPr kumimoji="1" lang="en-US" altLang="ja-JP" sz="1600" dirty="0">
                <a:solidFill>
                  <a:schemeClr val="tx1"/>
                </a:solidFill>
              </a:rPr>
              <a:t>unit</a:t>
            </a:r>
            <a:r>
              <a:rPr kumimoji="1" lang="ja-JP" altLang="en-US" sz="1600" dirty="0">
                <a:solidFill>
                  <a:schemeClr val="tx1"/>
                </a:solidFill>
              </a:rPr>
              <a:t> </a:t>
            </a:r>
            <a:r>
              <a:rPr kumimoji="1" lang="en-US" altLang="ja-JP" sz="1600" dirty="0">
                <a:solidFill>
                  <a:schemeClr val="tx1"/>
                </a:solidFill>
              </a:rPr>
              <a:t>for</a:t>
            </a:r>
            <a:r>
              <a:rPr kumimoji="1" lang="ja-JP" altLang="en-US" sz="1600" dirty="0">
                <a:solidFill>
                  <a:schemeClr val="tx1"/>
                </a:solidFill>
              </a:rPr>
              <a:t> </a:t>
            </a:r>
            <a:r>
              <a:rPr kumimoji="1" lang="en-US" altLang="ja-JP" sz="1600" dirty="0">
                <a:solidFill>
                  <a:schemeClr val="tx1"/>
                </a:solidFill>
              </a:rPr>
              <a:t>forming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6604131" y="3084349"/>
            <a:ext cx="2077813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Cam</a:t>
            </a:r>
            <a:r>
              <a:rPr kumimoji="1" lang="ja-JP" altLang="en-US" sz="1600" dirty="0">
                <a:solidFill>
                  <a:schemeClr val="tx1"/>
                </a:solidFill>
              </a:rPr>
              <a:t> </a:t>
            </a:r>
            <a:r>
              <a:rPr kumimoji="1" lang="en-US" altLang="ja-JP" sz="1600" dirty="0">
                <a:solidFill>
                  <a:schemeClr val="tx1"/>
                </a:solidFill>
              </a:rPr>
              <a:t>unit</a:t>
            </a:r>
            <a:r>
              <a:rPr kumimoji="1" lang="ja-JP" altLang="en-US" sz="1600" dirty="0">
                <a:solidFill>
                  <a:schemeClr val="tx1"/>
                </a:solidFill>
              </a:rPr>
              <a:t> </a:t>
            </a:r>
            <a:r>
              <a:rPr kumimoji="1" lang="en-US" altLang="ja-JP" sz="1600" dirty="0">
                <a:solidFill>
                  <a:schemeClr val="tx1"/>
                </a:solidFill>
              </a:rPr>
              <a:t>for</a:t>
            </a:r>
            <a:r>
              <a:rPr kumimoji="1" lang="ja-JP" altLang="en-US" sz="1600" dirty="0">
                <a:solidFill>
                  <a:schemeClr val="tx1"/>
                </a:solidFill>
              </a:rPr>
              <a:t> </a:t>
            </a:r>
            <a:r>
              <a:rPr kumimoji="1" lang="en-US" altLang="ja-JP" sz="1600" dirty="0">
                <a:solidFill>
                  <a:schemeClr val="tx1"/>
                </a:solidFill>
              </a:rPr>
              <a:t>piercing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6313120" y="1259912"/>
            <a:ext cx="276229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Positive Follower System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58" name="直線矢印コネクタ 57"/>
          <p:cNvCxnSpPr/>
          <p:nvPr/>
        </p:nvCxnSpPr>
        <p:spPr>
          <a:xfrm flipH="1">
            <a:off x="6588224" y="1628800"/>
            <a:ext cx="720080" cy="64807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539788B-118B-41EE-A997-2A3C43A8580C}"/>
              </a:ext>
            </a:extLst>
          </p:cNvPr>
          <p:cNvSpPr txBox="1"/>
          <p:nvPr/>
        </p:nvSpPr>
        <p:spPr>
          <a:xfrm>
            <a:off x="0" y="-265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1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de-DE" altLang="ja-JP" dirty="0">
                <a:solidFill>
                  <a:schemeClr val="bg1"/>
                </a:solidFill>
              </a:rPr>
              <a:t>Features of Swing Cam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2" name="スライド番号プレースホルダー 3">
            <a:extLst>
              <a:ext uri="{FF2B5EF4-FFF2-40B4-BE49-F238E27FC236}">
                <a16:creationId xmlns:a16="http://schemas.microsoft.com/office/drawing/2014/main" id="{5A204116-DC8C-4EA6-8B2E-245E5176D2F7}"/>
              </a:ext>
            </a:extLst>
          </p:cNvPr>
          <p:cNvSpPr txBox="1">
            <a:spLocks/>
          </p:cNvSpPr>
          <p:nvPr/>
        </p:nvSpPr>
        <p:spPr>
          <a:xfrm>
            <a:off x="8519592" y="43295"/>
            <a:ext cx="62440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D9356B-606C-40F6-A18F-1420ACD09701}" type="slidenum">
              <a:rPr lang="ja-JP" altLang="en-US" smtClean="0"/>
              <a:pPr/>
              <a:t>6</a:t>
            </a:fld>
            <a:r>
              <a:rPr lang="en-US" altLang="ja-JP" dirty="0"/>
              <a:t>/41</a:t>
            </a:r>
            <a:endParaRPr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135212-C96A-4C82-A792-D28294A53318}"/>
              </a:ext>
            </a:extLst>
          </p:cNvPr>
          <p:cNvSpPr txBox="1"/>
          <p:nvPr/>
        </p:nvSpPr>
        <p:spPr>
          <a:xfrm>
            <a:off x="2345893" y="1828855"/>
            <a:ext cx="2581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（</a:t>
            </a:r>
            <a:r>
              <a:rPr kumimoji="1" lang="en-US" altLang="ja-JP" sz="1600" dirty="0"/>
              <a:t>Half Mount </a:t>
            </a:r>
            <a:r>
              <a:rPr lang="en-US" altLang="ja-JP" sz="1600" dirty="0"/>
              <a:t>Cam system</a:t>
            </a:r>
            <a:r>
              <a:rPr kumimoji="1" lang="ja-JP" altLang="en-US" sz="1600" dirty="0"/>
              <a:t>）</a:t>
            </a:r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1"/>
          <p:cNvSpPr txBox="1">
            <a:spLocks/>
          </p:cNvSpPr>
          <p:nvPr/>
        </p:nvSpPr>
        <p:spPr>
          <a:xfrm>
            <a:off x="315203" y="1484784"/>
            <a:ext cx="374441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de-DE" altLang="ja-JP" sz="2800" dirty="0"/>
              <a:t>①Drop Swing System</a:t>
            </a:r>
          </a:p>
        </p:txBody>
      </p:sp>
      <p:sp>
        <p:nvSpPr>
          <p:cNvPr id="10" name="タイトル 11"/>
          <p:cNvSpPr txBox="1">
            <a:spLocks/>
          </p:cNvSpPr>
          <p:nvPr/>
        </p:nvSpPr>
        <p:spPr>
          <a:xfrm>
            <a:off x="4355976" y="1484784"/>
            <a:ext cx="453650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de-DE" altLang="ja-JP" sz="2800" dirty="0"/>
              <a:t>②Swing on Swing System</a:t>
            </a:r>
          </a:p>
        </p:txBody>
      </p:sp>
      <p:pic>
        <p:nvPicPr>
          <p:cNvPr id="172037" name="Picture 5" descr="D:\シンジ\出張資料\スイングダイカタログ\2013カタログ用動画\03-07-DROP-SWING(2D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203" y="2395905"/>
            <a:ext cx="3662865" cy="2645198"/>
          </a:xfrm>
          <a:prstGeom prst="rect">
            <a:avLst/>
          </a:prstGeom>
          <a:noFill/>
        </p:spPr>
      </p:pic>
      <p:pic>
        <p:nvPicPr>
          <p:cNvPr id="172038" name="Picture 6" descr="D:\シンジ\出張資料\スイングダイカタログ\2013カタログ用動画\03-08-SWING-ON-SWING(A-PILLER)AL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37" y="2444185"/>
            <a:ext cx="3980256" cy="2596918"/>
          </a:xfrm>
          <a:prstGeom prst="rect">
            <a:avLst/>
          </a:prstGeom>
          <a:noFill/>
        </p:spPr>
      </p:pic>
      <p:sp>
        <p:nvSpPr>
          <p:cNvPr id="19" name="タイトル 11">
            <a:extLst>
              <a:ext uri="{FF2B5EF4-FFF2-40B4-BE49-F238E27FC236}">
                <a16:creationId xmlns:a16="http://schemas.microsoft.com/office/drawing/2014/main" id="{09A30C66-94CE-44E4-8CD8-13679297E6DF}"/>
              </a:ext>
            </a:extLst>
          </p:cNvPr>
          <p:cNvSpPr txBox="1">
            <a:spLocks/>
          </p:cNvSpPr>
          <p:nvPr/>
        </p:nvSpPr>
        <p:spPr>
          <a:xfrm>
            <a:off x="-252536" y="606000"/>
            <a:ext cx="7209125" cy="5375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ja-JP" sz="3200" dirty="0">
                <a:solidFill>
                  <a:schemeClr val="tx2"/>
                </a:solidFill>
              </a:rPr>
              <a:t>1.5 Various Swing Cam</a:t>
            </a:r>
            <a:r>
              <a:rPr lang="ja-JP" altLang="en-US" sz="3200" dirty="0">
                <a:solidFill>
                  <a:schemeClr val="tx2"/>
                </a:solidFill>
              </a:rPr>
              <a:t> </a:t>
            </a:r>
            <a:r>
              <a:rPr lang="en-US" altLang="ja-JP" sz="3200" dirty="0">
                <a:solidFill>
                  <a:schemeClr val="tx2"/>
                </a:solidFill>
              </a:rPr>
              <a:t>Systems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1FB210-29B9-4FEA-9E78-122C2D4BADCD}"/>
              </a:ext>
            </a:extLst>
          </p:cNvPr>
          <p:cNvSpPr txBox="1"/>
          <p:nvPr/>
        </p:nvSpPr>
        <p:spPr>
          <a:xfrm>
            <a:off x="0" y="-265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1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de-DE" altLang="ja-JP" dirty="0">
                <a:solidFill>
                  <a:schemeClr val="bg1"/>
                </a:solidFill>
              </a:rPr>
              <a:t>Features of Swing Cam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スライド番号プレースホルダー 3">
            <a:extLst>
              <a:ext uri="{FF2B5EF4-FFF2-40B4-BE49-F238E27FC236}">
                <a16:creationId xmlns:a16="http://schemas.microsoft.com/office/drawing/2014/main" id="{CF253B9E-550D-4B71-83C3-031ABF7AAD9F}"/>
              </a:ext>
            </a:extLst>
          </p:cNvPr>
          <p:cNvSpPr txBox="1">
            <a:spLocks/>
          </p:cNvSpPr>
          <p:nvPr/>
        </p:nvSpPr>
        <p:spPr>
          <a:xfrm>
            <a:off x="8531840" y="17421"/>
            <a:ext cx="62440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D9356B-606C-40F6-A18F-1420ACD09701}" type="slidenum">
              <a:rPr lang="ja-JP" altLang="en-US" smtClean="0"/>
              <a:pPr/>
              <a:t>7</a:t>
            </a:fld>
            <a:r>
              <a:rPr lang="en-US" altLang="ja-JP" dirty="0"/>
              <a:t>/41</a:t>
            </a:r>
            <a:endParaRPr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D98D924-9940-4F1E-ABE4-20E57070EA68}"/>
              </a:ext>
            </a:extLst>
          </p:cNvPr>
          <p:cNvSpPr txBox="1"/>
          <p:nvPr/>
        </p:nvSpPr>
        <p:spPr>
          <a:xfrm>
            <a:off x="691163" y="5445224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Ex)For</a:t>
            </a:r>
            <a:r>
              <a:rPr lang="ja-JP" altLang="en-US" dirty="0"/>
              <a:t> </a:t>
            </a:r>
            <a:r>
              <a:rPr lang="en-US" altLang="ja-JP" dirty="0"/>
              <a:t>BSO, Front</a:t>
            </a:r>
            <a:r>
              <a:rPr lang="ja-JP" altLang="en-US" dirty="0"/>
              <a:t> </a:t>
            </a:r>
            <a:r>
              <a:rPr lang="en-US" altLang="ja-JP" dirty="0" err="1"/>
              <a:t>Piller</a:t>
            </a:r>
            <a:r>
              <a:rPr lang="ja-JP" altLang="en-US" dirty="0"/>
              <a:t> </a:t>
            </a:r>
            <a:r>
              <a:rPr lang="en-US" altLang="ja-JP" dirty="0"/>
              <a:t>etc.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C6FA6CD-5CB1-493C-9721-C7ADA99DE823}"/>
              </a:ext>
            </a:extLst>
          </p:cNvPr>
          <p:cNvSpPr txBox="1"/>
          <p:nvPr/>
        </p:nvSpPr>
        <p:spPr>
          <a:xfrm>
            <a:off x="4633721" y="5065439"/>
            <a:ext cx="4286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By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both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the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large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Swing </a:t>
            </a:r>
            <a:r>
              <a:rPr lang="en-US" altLang="ja-JP" sz="1400" dirty="0"/>
              <a:t>C</a:t>
            </a:r>
            <a:r>
              <a:rPr kumimoji="1" lang="en-US" altLang="ja-JP" sz="1400" dirty="0"/>
              <a:t>am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and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small</a:t>
            </a:r>
            <a:r>
              <a:rPr kumimoji="1" lang="ja-JP" altLang="en-US" sz="1400" dirty="0"/>
              <a:t> </a:t>
            </a:r>
            <a:r>
              <a:rPr lang="en-US" altLang="ja-JP" sz="1400" dirty="0"/>
              <a:t>S</a:t>
            </a:r>
            <a:r>
              <a:rPr kumimoji="1" lang="en-US" altLang="ja-JP" sz="1400" dirty="0"/>
              <a:t>wing </a:t>
            </a:r>
            <a:r>
              <a:rPr lang="en-US" altLang="ja-JP" sz="1400" dirty="0"/>
              <a:t>C</a:t>
            </a:r>
            <a:r>
              <a:rPr kumimoji="1" lang="en-US" altLang="ja-JP" sz="1400" dirty="0"/>
              <a:t>am</a:t>
            </a:r>
            <a:endParaRPr kumimoji="1" lang="ja-JP" altLang="en-US" sz="1400" dirty="0"/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F99328-3375-4CB4-A78A-44E8FE95D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-1881"/>
            <a:ext cx="1066800" cy="329184"/>
          </a:xfrm>
        </p:spPr>
        <p:txBody>
          <a:bodyPr/>
          <a:lstStyle/>
          <a:p>
            <a:fld id="{30D9356B-606C-40F6-A18F-1420ACD09701}" type="slidenum">
              <a:rPr kumimoji="1" lang="ja-JP" altLang="en-US" smtClean="0"/>
              <a:pPr/>
              <a:t>8</a:t>
            </a:fld>
            <a:r>
              <a:rPr lang="en-US" altLang="ja-JP" dirty="0"/>
              <a:t>/41</a:t>
            </a:r>
            <a:endParaRPr kumimoji="1" lang="ja-JP" altLang="en-US" dirty="0"/>
          </a:p>
        </p:txBody>
      </p:sp>
      <p:sp>
        <p:nvSpPr>
          <p:cNvPr id="5" name="タイトル 11">
            <a:extLst>
              <a:ext uri="{FF2B5EF4-FFF2-40B4-BE49-F238E27FC236}">
                <a16:creationId xmlns:a16="http://schemas.microsoft.com/office/drawing/2014/main" id="{476E8DB2-D63E-4874-81B1-702DD678F252}"/>
              </a:ext>
            </a:extLst>
          </p:cNvPr>
          <p:cNvSpPr txBox="1">
            <a:spLocks/>
          </p:cNvSpPr>
          <p:nvPr/>
        </p:nvSpPr>
        <p:spPr>
          <a:xfrm>
            <a:off x="319895" y="836712"/>
            <a:ext cx="374441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ja-JP" sz="2800" dirty="0">
                <a:solidFill>
                  <a:schemeClr val="tx1"/>
                </a:solidFill>
              </a:rPr>
              <a:t>③Arc Swing System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AF7654D-439A-4789-9501-34F466A28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06" y="2986780"/>
            <a:ext cx="4083844" cy="367779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3E2964C-03E3-44AB-B25C-9F1379FF6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" y="1830590"/>
            <a:ext cx="4721257" cy="3038570"/>
          </a:xfrm>
          <a:prstGeom prst="rect">
            <a:avLst/>
          </a:prstGeom>
        </p:spPr>
      </p:pic>
      <p:sp>
        <p:nvSpPr>
          <p:cNvPr id="11" name="タイトル 11">
            <a:extLst>
              <a:ext uri="{FF2B5EF4-FFF2-40B4-BE49-F238E27FC236}">
                <a16:creationId xmlns:a16="http://schemas.microsoft.com/office/drawing/2014/main" id="{EC1F3614-D035-47CE-BC3E-161AB927A933}"/>
              </a:ext>
            </a:extLst>
          </p:cNvPr>
          <p:cNvSpPr txBox="1">
            <a:spLocks/>
          </p:cNvSpPr>
          <p:nvPr/>
        </p:nvSpPr>
        <p:spPr>
          <a:xfrm>
            <a:off x="5004048" y="2780928"/>
            <a:ext cx="374441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ja-JP" sz="2800" dirty="0">
                <a:solidFill>
                  <a:schemeClr val="tx1"/>
                </a:solidFill>
              </a:rPr>
              <a:t>④Half Mount </a:t>
            </a:r>
            <a:r>
              <a:rPr lang="en-US" altLang="ja-JP" sz="2800" dirty="0">
                <a:solidFill>
                  <a:schemeClr val="tx1"/>
                </a:solidFill>
              </a:rPr>
              <a:t>Cam</a:t>
            </a:r>
            <a:r>
              <a:rPr lang="de-DE" altLang="ja-JP" sz="2800" dirty="0">
                <a:solidFill>
                  <a:schemeClr val="tx1"/>
                </a:solidFill>
              </a:rPr>
              <a:t> System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3C39E92-7BB6-422B-BDB5-3776B2CCE9EA}"/>
              </a:ext>
            </a:extLst>
          </p:cNvPr>
          <p:cNvSpPr txBox="1"/>
          <p:nvPr/>
        </p:nvSpPr>
        <p:spPr>
          <a:xfrm>
            <a:off x="0" y="-265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1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de-DE" altLang="ja-JP" dirty="0">
                <a:solidFill>
                  <a:schemeClr val="bg1"/>
                </a:solidFill>
              </a:rPr>
              <a:t>Features of Swing Cam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166D30-8AE0-4C75-ACFE-9FFB3B5D31A8}"/>
              </a:ext>
            </a:extLst>
          </p:cNvPr>
          <p:cNvSpPr txBox="1"/>
          <p:nvPr/>
        </p:nvSpPr>
        <p:spPr>
          <a:xfrm>
            <a:off x="544055" y="4838043"/>
            <a:ext cx="3739914" cy="149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It</a:t>
            </a:r>
            <a:r>
              <a:rPr lang="ja-JP" altLang="en-US" dirty="0"/>
              <a:t> </a:t>
            </a:r>
            <a:r>
              <a:rPr lang="en-US" altLang="ja-JP" dirty="0"/>
              <a:t>is</a:t>
            </a:r>
            <a:r>
              <a:rPr lang="ja-JP" altLang="en-US" dirty="0"/>
              <a:t> 「</a:t>
            </a:r>
            <a:r>
              <a:rPr lang="en-US" altLang="ja-JP" dirty="0"/>
              <a:t>zero</a:t>
            </a:r>
            <a:r>
              <a:rPr lang="ja-JP" altLang="en-US" dirty="0"/>
              <a:t>」</a:t>
            </a:r>
            <a:r>
              <a:rPr lang="en-US" altLang="ja-JP" dirty="0"/>
              <a:t>clearance at the setting time, but it makes some clearance on the rotating time, which is our Your Business Co.,Ltd. has a patent of the systems.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14157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049C76-0176-4567-98DC-75A3652C1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81101"/>
            <a:ext cx="5904656" cy="615686"/>
          </a:xfrm>
        </p:spPr>
        <p:txBody>
          <a:bodyPr>
            <a:normAutofit/>
          </a:bodyPr>
          <a:lstStyle/>
          <a:p>
            <a:r>
              <a:rPr kumimoji="1" lang="en-US" altLang="ja-JP" sz="3200" dirty="0">
                <a:latin typeface="+mj-ea"/>
              </a:rPr>
              <a:t>2.1 Features of Half Mount Cam①</a:t>
            </a:r>
            <a:endParaRPr kumimoji="1" lang="ja-JP" altLang="en-US" sz="3200" dirty="0">
              <a:latin typeface="+mj-ea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14F879-950C-4E84-ACF6-453E761A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9592" y="3383"/>
            <a:ext cx="624408" cy="329184"/>
          </a:xfrm>
        </p:spPr>
        <p:txBody>
          <a:bodyPr/>
          <a:lstStyle/>
          <a:p>
            <a:fld id="{30D9356B-606C-40F6-A18F-1420ACD09701}" type="slidenum">
              <a:rPr kumimoji="1" lang="ja-JP" altLang="en-US" smtClean="0"/>
              <a:pPr/>
              <a:t>9</a:t>
            </a:fld>
            <a:r>
              <a:rPr lang="en-US" altLang="ja-JP" dirty="0"/>
              <a:t>/41</a:t>
            </a:r>
            <a:endParaRPr kumimoji="1" lang="ja-JP" altLang="en-US" dirty="0"/>
          </a:p>
        </p:txBody>
      </p:sp>
      <p:sp>
        <p:nvSpPr>
          <p:cNvPr id="29" name="テキスト ボックス 40">
            <a:extLst>
              <a:ext uri="{FF2B5EF4-FFF2-40B4-BE49-F238E27FC236}">
                <a16:creationId xmlns:a16="http://schemas.microsoft.com/office/drawing/2014/main" id="{00000000-0008-0000-0000-000029000000}"/>
              </a:ext>
            </a:extLst>
          </p:cNvPr>
          <p:cNvSpPr txBox="1"/>
          <p:nvPr/>
        </p:nvSpPr>
        <p:spPr>
          <a:xfrm>
            <a:off x="1547664" y="6175107"/>
            <a:ext cx="526028" cy="276999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400" b="1" dirty="0"/>
              <a:t>A-A</a:t>
            </a:r>
            <a:endParaRPr kumimoji="1" lang="ja-JP" altLang="en-US" sz="1400" b="1" dirty="0"/>
          </a:p>
        </p:txBody>
      </p:sp>
      <p:sp>
        <p:nvSpPr>
          <p:cNvPr id="32" name="テキスト ボックス 41">
            <a:extLst>
              <a:ext uri="{FF2B5EF4-FFF2-40B4-BE49-F238E27FC236}">
                <a16:creationId xmlns:a16="http://schemas.microsoft.com/office/drawing/2014/main" id="{00000000-0008-0000-0000-00002A000000}"/>
              </a:ext>
            </a:extLst>
          </p:cNvPr>
          <p:cNvSpPr txBox="1"/>
          <p:nvPr/>
        </p:nvSpPr>
        <p:spPr>
          <a:xfrm>
            <a:off x="6949964" y="6141518"/>
            <a:ext cx="526027" cy="34417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400" b="1" dirty="0"/>
              <a:t>B-B</a:t>
            </a:r>
            <a:endParaRPr kumimoji="1" lang="ja-JP" altLang="en-US" sz="1400" b="1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D1DB410-834B-42F1-BEAE-7C2C3E4E0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379" y="3437222"/>
            <a:ext cx="2467224" cy="274701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5403F18-9CDD-4DE8-B2AA-FE6DA91333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24" y="3434410"/>
            <a:ext cx="2534698" cy="2738152"/>
          </a:xfrm>
          <a:prstGeom prst="rect">
            <a:avLst/>
          </a:prstGeom>
        </p:spPr>
      </p:pic>
      <p:pic>
        <p:nvPicPr>
          <p:cNvPr id="40" name="コンテンツ プレースホルダー 9">
            <a:extLst>
              <a:ext uri="{FF2B5EF4-FFF2-40B4-BE49-F238E27FC236}">
                <a16:creationId xmlns:a16="http://schemas.microsoft.com/office/drawing/2014/main" id="{FD06E644-D2C5-4203-A32D-064947F24CD2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81" y="1458341"/>
            <a:ext cx="3459395" cy="1970659"/>
          </a:xfrm>
          <a:prstGeom prst="rect">
            <a:avLst/>
          </a:prstGeom>
        </p:spPr>
      </p:pic>
      <p:sp>
        <p:nvSpPr>
          <p:cNvPr id="42" name="テキスト ボックス 13">
            <a:extLst>
              <a:ext uri="{FF2B5EF4-FFF2-40B4-BE49-F238E27FC236}">
                <a16:creationId xmlns:a16="http://schemas.microsoft.com/office/drawing/2014/main" id="{2403ABA2-009C-4326-BB21-AF7393BED7A4}"/>
              </a:ext>
            </a:extLst>
          </p:cNvPr>
          <p:cNvSpPr txBox="1"/>
          <p:nvPr/>
        </p:nvSpPr>
        <p:spPr>
          <a:xfrm>
            <a:off x="4670799" y="3318890"/>
            <a:ext cx="543739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400" b="1" dirty="0"/>
              <a:t> B</a:t>
            </a:r>
            <a:r>
              <a:rPr kumimoji="1" lang="ja-JP" altLang="en-US" sz="1400" b="1" dirty="0"/>
              <a:t>→</a:t>
            </a:r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DD28194C-E023-47AD-970D-2D3428F8346D}"/>
              </a:ext>
            </a:extLst>
          </p:cNvPr>
          <p:cNvCxnSpPr/>
          <p:nvPr/>
        </p:nvCxnSpPr>
        <p:spPr>
          <a:xfrm>
            <a:off x="4454841" y="1420241"/>
            <a:ext cx="6350" cy="22637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25E15893-BDC6-48ED-A6C9-B6776B8F01BA}"/>
              </a:ext>
            </a:extLst>
          </p:cNvPr>
          <p:cNvCxnSpPr/>
          <p:nvPr/>
        </p:nvCxnSpPr>
        <p:spPr>
          <a:xfrm>
            <a:off x="5095133" y="1420241"/>
            <a:ext cx="9525" cy="22584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8">
            <a:extLst>
              <a:ext uri="{FF2B5EF4-FFF2-40B4-BE49-F238E27FC236}">
                <a16:creationId xmlns:a16="http://schemas.microsoft.com/office/drawing/2014/main" id="{5AF6288C-8EB5-4AD2-A380-98FEA9644163}"/>
              </a:ext>
            </a:extLst>
          </p:cNvPr>
          <p:cNvSpPr txBox="1"/>
          <p:nvPr/>
        </p:nvSpPr>
        <p:spPr>
          <a:xfrm>
            <a:off x="4070761" y="1532424"/>
            <a:ext cx="456022" cy="31149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400" b="1" dirty="0"/>
              <a:t>A</a:t>
            </a:r>
            <a:r>
              <a:rPr kumimoji="1" lang="ja-JP" altLang="en-US" sz="1400" b="1" dirty="0"/>
              <a:t>→</a:t>
            </a:r>
          </a:p>
        </p:txBody>
      </p:sp>
      <p:sp>
        <p:nvSpPr>
          <p:cNvPr id="46" name="テキスト ボックス 9">
            <a:extLst>
              <a:ext uri="{FF2B5EF4-FFF2-40B4-BE49-F238E27FC236}">
                <a16:creationId xmlns:a16="http://schemas.microsoft.com/office/drawing/2014/main" id="{26C5CEE1-A335-468E-B004-271788C8D23F}"/>
              </a:ext>
            </a:extLst>
          </p:cNvPr>
          <p:cNvSpPr txBox="1"/>
          <p:nvPr/>
        </p:nvSpPr>
        <p:spPr>
          <a:xfrm>
            <a:off x="4070761" y="3321007"/>
            <a:ext cx="456022" cy="31149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400" b="1" dirty="0"/>
              <a:t>A</a:t>
            </a:r>
            <a:r>
              <a:rPr kumimoji="1" lang="ja-JP" altLang="en-US" sz="1400" b="1" dirty="0"/>
              <a:t>→</a:t>
            </a:r>
          </a:p>
        </p:txBody>
      </p:sp>
      <p:sp>
        <p:nvSpPr>
          <p:cNvPr id="47" name="テキスト ボックス 14">
            <a:extLst>
              <a:ext uri="{FF2B5EF4-FFF2-40B4-BE49-F238E27FC236}">
                <a16:creationId xmlns:a16="http://schemas.microsoft.com/office/drawing/2014/main" id="{E4B94955-3EC2-4735-8F6D-653F9BBF2024}"/>
              </a:ext>
            </a:extLst>
          </p:cNvPr>
          <p:cNvSpPr txBox="1"/>
          <p:nvPr/>
        </p:nvSpPr>
        <p:spPr>
          <a:xfrm>
            <a:off x="4670799" y="1534540"/>
            <a:ext cx="447880" cy="31149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400" b="1" dirty="0"/>
              <a:t> B</a:t>
            </a:r>
            <a:r>
              <a:rPr kumimoji="1" lang="ja-JP" altLang="en-US" sz="1400" b="1" dirty="0"/>
              <a:t>→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2F30BD7A-2124-4F81-A506-64A44BDB9C61}"/>
              </a:ext>
            </a:extLst>
          </p:cNvPr>
          <p:cNvSpPr txBox="1"/>
          <p:nvPr/>
        </p:nvSpPr>
        <p:spPr>
          <a:xfrm>
            <a:off x="2148340" y="6141518"/>
            <a:ext cx="2063619" cy="27699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200" dirty="0"/>
              <a:t>All flat machining of surface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E5C1A16A-C9F8-4F1D-9E2E-23FB893CDEDE}"/>
              </a:ext>
            </a:extLst>
          </p:cNvPr>
          <p:cNvSpPr txBox="1"/>
          <p:nvPr/>
        </p:nvSpPr>
        <p:spPr>
          <a:xfrm>
            <a:off x="5151074" y="6133296"/>
            <a:ext cx="1798890" cy="27699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200" dirty="0"/>
              <a:t>It is easy to be adjusted.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EF52211-EC52-4E55-B51F-54F691A9E5C1}"/>
              </a:ext>
            </a:extLst>
          </p:cNvPr>
          <p:cNvSpPr txBox="1"/>
          <p:nvPr/>
        </p:nvSpPr>
        <p:spPr>
          <a:xfrm>
            <a:off x="3435983" y="5289549"/>
            <a:ext cx="2304256" cy="64633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200" dirty="0"/>
              <a:t>High Strength bronze with GR</a:t>
            </a:r>
          </a:p>
          <a:p>
            <a:r>
              <a:rPr lang="de-DE" altLang="ja-JP" sz="1200" dirty="0"/>
              <a:t>Pre-hardened steel</a:t>
            </a:r>
          </a:p>
          <a:p>
            <a:r>
              <a:rPr kumimoji="1" lang="en-US" altLang="ja-JP" sz="1200" dirty="0"/>
              <a:t>Contact on Round surface.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E54A83F-DF0D-4D5E-9A28-D80B407751D6}"/>
              </a:ext>
            </a:extLst>
          </p:cNvPr>
          <p:cNvSpPr txBox="1"/>
          <p:nvPr/>
        </p:nvSpPr>
        <p:spPr>
          <a:xfrm>
            <a:off x="0" y="-265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2</a:t>
            </a:r>
            <a:r>
              <a:rPr lang="ja-JP" altLang="en-US" dirty="0">
                <a:solidFill>
                  <a:schemeClr val="bg1"/>
                </a:solidFill>
              </a:rPr>
              <a:t>．</a:t>
            </a:r>
            <a:r>
              <a:rPr lang="de-DE" altLang="ja-JP" dirty="0">
                <a:solidFill>
                  <a:schemeClr val="bg1"/>
                </a:solidFill>
              </a:rPr>
              <a:t>Features of Half Mount Cam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BD4909A-6D81-4D5C-B201-B43AB57C1F17}"/>
              </a:ext>
            </a:extLst>
          </p:cNvPr>
          <p:cNvSpPr txBox="1"/>
          <p:nvPr/>
        </p:nvSpPr>
        <p:spPr>
          <a:xfrm>
            <a:off x="2531952" y="3642047"/>
            <a:ext cx="3789052" cy="4616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200" dirty="0"/>
              <a:t>It is possible to set a position of rotating pivot on the inside of the panel or on the forming side of the panel.</a:t>
            </a:r>
          </a:p>
        </p:txBody>
      </p:sp>
    </p:spTree>
    <p:extLst>
      <p:ext uri="{BB962C8B-B14F-4D97-AF65-F5344CB8AC3E}">
        <p14:creationId xmlns:p14="http://schemas.microsoft.com/office/powerpoint/2010/main" val="20868936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MANAGE_ASSETS" val="FALSE"/>
  <p:tag name="MMPROD_IS_H264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MANAGE_ASSETS" val="FALSE"/>
  <p:tag name="MMPROD_IS_H264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MANAGE_ASSETS" val="FALSE"/>
  <p:tag name="MMPROD_IS_H264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MANAGE_ASSETS" val="FALSE"/>
  <p:tag name="MMPROD_IS_H264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MANAGE_ASSETS" val="FALSE"/>
  <p:tag name="MMPROD_IS_H264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MANAGE_ASSETS" val="FALSE"/>
  <p:tag name="MMPROD_IS_H264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MANAGE_ASSETS" val="FALSE"/>
  <p:tag name="MMPROD_IS_H264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クラリティ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 クラシック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アース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>
        <a:solidFill>
          <a:schemeClr val="bg1"/>
        </a:solidFill>
        <a:ln>
          <a:solidFill>
            <a:srgbClr val="FF0000"/>
          </a:solidFill>
        </a:ln>
      </a:spPr>
      <a:bodyPr wrap="none" rtlCol="0" anchor="ctr">
        <a:spAutoFit/>
      </a:bodyPr>
      <a:lstStyle>
        <a:defPPr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15373</TotalTime>
  <Words>2749</Words>
  <Application>Microsoft Office PowerPoint</Application>
  <PresentationFormat>画面に合わせる (4:3)</PresentationFormat>
  <Paragraphs>502</Paragraphs>
  <Slides>41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47" baseType="lpstr">
      <vt:lpstr>Meiryo UI</vt:lpstr>
      <vt:lpstr>ＭＳ Ｐゴシック</vt:lpstr>
      <vt:lpstr>メイリオ</vt:lpstr>
      <vt:lpstr>Arial</vt:lpstr>
      <vt:lpstr>Calibri</vt:lpstr>
      <vt:lpstr>クラリティ</vt:lpstr>
      <vt:lpstr>Swing Cam  ＆  Half Mount Cam</vt:lpstr>
      <vt:lpstr>PowerPoint プレゼンテーション</vt:lpstr>
      <vt:lpstr>1.1 Features of Swing Cam①</vt:lpstr>
      <vt:lpstr>1.2 Features of Swing Cam②</vt:lpstr>
      <vt:lpstr>1.3 Comparison with both Swing Cam and holder side</vt:lpstr>
      <vt:lpstr>1.4 It is possible to reduce the process with combined machining and continuous machining by Swing Cams Systems</vt:lpstr>
      <vt:lpstr>PowerPoint プレゼンテーション</vt:lpstr>
      <vt:lpstr>PowerPoint プレゼンテーション</vt:lpstr>
      <vt:lpstr>2.1 Features of Half Mount Cam①</vt:lpstr>
      <vt:lpstr>It is possible to make a structure of the die mounted cam system by a mechanism of the positive return followers.</vt:lpstr>
      <vt:lpstr>2.3 Air cylinderless mechanism</vt:lpstr>
      <vt:lpstr>3.1 Making a compact of press die</vt:lpstr>
      <vt:lpstr>3.2 Comparison with Double Cam①</vt:lpstr>
      <vt:lpstr>3.3 Comparison with Double Cam②</vt:lpstr>
      <vt:lpstr>3.4 Comparison with Double Cam③</vt:lpstr>
      <vt:lpstr>3.5 Comparison with Double Cam④</vt:lpstr>
      <vt:lpstr>3.6 Comparison with a Counter Cam, a Double Cam and a Large Cam</vt:lpstr>
      <vt:lpstr>3.7 Comparison with Rotary Cam</vt:lpstr>
      <vt:lpstr>DOOR　OUTER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It is possible to be assembled the Swing Cam or Half Mount Cam as a module of unit.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5.1 Assembling of the Swing Cam</vt:lpstr>
      <vt:lpstr>5.2 Assembling of the Swing Cam  “Easy 3 Steps”</vt:lpstr>
      <vt:lpstr>6.1 Cost Comparison</vt:lpstr>
      <vt:lpstr>6.2 Mechanisms Comparison</vt:lpstr>
      <vt:lpstr>7.1 Maintenance</vt:lpstr>
      <vt:lpstr>8. Supporting system 　　　Creating a 3D plan drawing of Swing Cam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SWING　DIE</dc:title>
  <dc:creator>yourb80</dc:creator>
  <cp:lastModifiedBy>yourb134</cp:lastModifiedBy>
  <cp:revision>710</cp:revision>
  <cp:lastPrinted>2021-07-02T06:01:00Z</cp:lastPrinted>
  <dcterms:created xsi:type="dcterms:W3CDTF">2012-06-05T08:38:19Z</dcterms:created>
  <dcterms:modified xsi:type="dcterms:W3CDTF">2021-07-06T06:44:13Z</dcterms:modified>
</cp:coreProperties>
</file>